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  <p:sldMasterId id="2147483799" r:id="rId2"/>
  </p:sldMasterIdLst>
  <p:notesMasterIdLst>
    <p:notesMasterId r:id="rId204"/>
  </p:notesMasterIdLst>
  <p:sldIdLst>
    <p:sldId id="489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1" r:id="rId22"/>
    <p:sldId id="532" r:id="rId23"/>
    <p:sldId id="533" r:id="rId24"/>
    <p:sldId id="534" r:id="rId25"/>
    <p:sldId id="535" r:id="rId26"/>
    <p:sldId id="536" r:id="rId27"/>
    <p:sldId id="537" r:id="rId28"/>
    <p:sldId id="538" r:id="rId29"/>
    <p:sldId id="539" r:id="rId30"/>
    <p:sldId id="547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8" r:id="rId39"/>
    <p:sldId id="549" r:id="rId40"/>
    <p:sldId id="550" r:id="rId41"/>
    <p:sldId id="552" r:id="rId42"/>
    <p:sldId id="553" r:id="rId43"/>
    <p:sldId id="554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2" r:id="rId52"/>
    <p:sldId id="563" r:id="rId53"/>
    <p:sldId id="565" r:id="rId54"/>
    <p:sldId id="564" r:id="rId55"/>
    <p:sldId id="566" r:id="rId56"/>
    <p:sldId id="567" r:id="rId57"/>
    <p:sldId id="568" r:id="rId58"/>
    <p:sldId id="569" r:id="rId59"/>
    <p:sldId id="570" r:id="rId60"/>
    <p:sldId id="571" r:id="rId61"/>
    <p:sldId id="572" r:id="rId62"/>
    <p:sldId id="573" r:id="rId63"/>
    <p:sldId id="574" r:id="rId64"/>
    <p:sldId id="575" r:id="rId65"/>
    <p:sldId id="576" r:id="rId66"/>
    <p:sldId id="577" r:id="rId67"/>
    <p:sldId id="578" r:id="rId68"/>
    <p:sldId id="579" r:id="rId69"/>
    <p:sldId id="580" r:id="rId70"/>
    <p:sldId id="581" r:id="rId71"/>
    <p:sldId id="582" r:id="rId72"/>
    <p:sldId id="583" r:id="rId73"/>
    <p:sldId id="584" r:id="rId74"/>
    <p:sldId id="585" r:id="rId75"/>
    <p:sldId id="586" r:id="rId76"/>
    <p:sldId id="587" r:id="rId77"/>
    <p:sldId id="588" r:id="rId78"/>
    <p:sldId id="589" r:id="rId79"/>
    <p:sldId id="590" r:id="rId80"/>
    <p:sldId id="591" r:id="rId81"/>
    <p:sldId id="592" r:id="rId82"/>
    <p:sldId id="593" r:id="rId83"/>
    <p:sldId id="661" r:id="rId84"/>
    <p:sldId id="594" r:id="rId85"/>
    <p:sldId id="595" r:id="rId86"/>
    <p:sldId id="596" r:id="rId87"/>
    <p:sldId id="597" r:id="rId88"/>
    <p:sldId id="598" r:id="rId89"/>
    <p:sldId id="599" r:id="rId90"/>
    <p:sldId id="600" r:id="rId91"/>
    <p:sldId id="601" r:id="rId92"/>
    <p:sldId id="602" r:id="rId93"/>
    <p:sldId id="603" r:id="rId94"/>
    <p:sldId id="604" r:id="rId95"/>
    <p:sldId id="605" r:id="rId96"/>
    <p:sldId id="606" r:id="rId97"/>
    <p:sldId id="607" r:id="rId98"/>
    <p:sldId id="658" r:id="rId99"/>
    <p:sldId id="659" r:id="rId100"/>
    <p:sldId id="608" r:id="rId101"/>
    <p:sldId id="609" r:id="rId102"/>
    <p:sldId id="610" r:id="rId103"/>
    <p:sldId id="611" r:id="rId104"/>
    <p:sldId id="612" r:id="rId105"/>
    <p:sldId id="613" r:id="rId106"/>
    <p:sldId id="614" r:id="rId107"/>
    <p:sldId id="615" r:id="rId108"/>
    <p:sldId id="616" r:id="rId109"/>
    <p:sldId id="617" r:id="rId110"/>
    <p:sldId id="618" r:id="rId111"/>
    <p:sldId id="619" r:id="rId112"/>
    <p:sldId id="620" r:id="rId113"/>
    <p:sldId id="621" r:id="rId114"/>
    <p:sldId id="622" r:id="rId115"/>
    <p:sldId id="623" r:id="rId116"/>
    <p:sldId id="624" r:id="rId117"/>
    <p:sldId id="625" r:id="rId118"/>
    <p:sldId id="626" r:id="rId119"/>
    <p:sldId id="627" r:id="rId120"/>
    <p:sldId id="628" r:id="rId121"/>
    <p:sldId id="629" r:id="rId122"/>
    <p:sldId id="630" r:id="rId123"/>
    <p:sldId id="631" r:id="rId124"/>
    <p:sldId id="632" r:id="rId125"/>
    <p:sldId id="633" r:id="rId126"/>
    <p:sldId id="634" r:id="rId127"/>
    <p:sldId id="635" r:id="rId128"/>
    <p:sldId id="636" r:id="rId129"/>
    <p:sldId id="637" r:id="rId130"/>
    <p:sldId id="638" r:id="rId131"/>
    <p:sldId id="639" r:id="rId132"/>
    <p:sldId id="640" r:id="rId133"/>
    <p:sldId id="641" r:id="rId134"/>
    <p:sldId id="642" r:id="rId135"/>
    <p:sldId id="643" r:id="rId136"/>
    <p:sldId id="644" r:id="rId137"/>
    <p:sldId id="645" r:id="rId138"/>
    <p:sldId id="646" r:id="rId139"/>
    <p:sldId id="647" r:id="rId140"/>
    <p:sldId id="648" r:id="rId141"/>
    <p:sldId id="660" r:id="rId142"/>
    <p:sldId id="662" r:id="rId143"/>
    <p:sldId id="663" r:id="rId144"/>
    <p:sldId id="664" r:id="rId145"/>
    <p:sldId id="665" r:id="rId146"/>
    <p:sldId id="666" r:id="rId147"/>
    <p:sldId id="667" r:id="rId148"/>
    <p:sldId id="668" r:id="rId149"/>
    <p:sldId id="669" r:id="rId150"/>
    <p:sldId id="670" r:id="rId151"/>
    <p:sldId id="671" r:id="rId152"/>
    <p:sldId id="672" r:id="rId153"/>
    <p:sldId id="673" r:id="rId154"/>
    <p:sldId id="674" r:id="rId155"/>
    <p:sldId id="675" r:id="rId156"/>
    <p:sldId id="676" r:id="rId157"/>
    <p:sldId id="677" r:id="rId158"/>
    <p:sldId id="678" r:id="rId159"/>
    <p:sldId id="679" r:id="rId160"/>
    <p:sldId id="687" r:id="rId161"/>
    <p:sldId id="680" r:id="rId162"/>
    <p:sldId id="682" r:id="rId163"/>
    <p:sldId id="681" r:id="rId164"/>
    <p:sldId id="684" r:id="rId165"/>
    <p:sldId id="683" r:id="rId166"/>
    <p:sldId id="685" r:id="rId167"/>
    <p:sldId id="686" r:id="rId168"/>
    <p:sldId id="688" r:id="rId169"/>
    <p:sldId id="689" r:id="rId170"/>
    <p:sldId id="690" r:id="rId171"/>
    <p:sldId id="691" r:id="rId172"/>
    <p:sldId id="698" r:id="rId173"/>
    <p:sldId id="692" r:id="rId174"/>
    <p:sldId id="693" r:id="rId175"/>
    <p:sldId id="694" r:id="rId176"/>
    <p:sldId id="695" r:id="rId177"/>
    <p:sldId id="696" r:id="rId178"/>
    <p:sldId id="697" r:id="rId179"/>
    <p:sldId id="699" r:id="rId180"/>
    <p:sldId id="700" r:id="rId181"/>
    <p:sldId id="701" r:id="rId182"/>
    <p:sldId id="702" r:id="rId183"/>
    <p:sldId id="703" r:id="rId184"/>
    <p:sldId id="704" r:id="rId185"/>
    <p:sldId id="705" r:id="rId186"/>
    <p:sldId id="706" r:id="rId187"/>
    <p:sldId id="707" r:id="rId188"/>
    <p:sldId id="708" r:id="rId189"/>
    <p:sldId id="710" r:id="rId190"/>
    <p:sldId id="551" r:id="rId191"/>
    <p:sldId id="711" r:id="rId192"/>
    <p:sldId id="712" r:id="rId193"/>
    <p:sldId id="713" r:id="rId194"/>
    <p:sldId id="714" r:id="rId195"/>
    <p:sldId id="715" r:id="rId196"/>
    <p:sldId id="716" r:id="rId197"/>
    <p:sldId id="717" r:id="rId198"/>
    <p:sldId id="718" r:id="rId199"/>
    <p:sldId id="719" r:id="rId200"/>
    <p:sldId id="720" r:id="rId201"/>
    <p:sldId id="721" r:id="rId202"/>
    <p:sldId id="722" r:id="rId2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al" initials="R" lastIdx="2" clrIdx="0">
    <p:extLst>
      <p:ext uri="{19B8F6BF-5375-455C-9EA6-DF929625EA0E}">
        <p15:presenceInfo xmlns:p15="http://schemas.microsoft.com/office/powerpoint/2012/main" userId="Roy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1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commentAuthors" Target="commentAuthor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presProps" Target="presProps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tableStyles" Target="tableStyles.xml"/><Relationship Id="rId190" Type="http://schemas.openxmlformats.org/officeDocument/2006/relationships/slide" Target="slides/slide188.xml"/><Relationship Id="rId204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EB39D-C91A-40EB-B81A-138F36AB5225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2A468-78AC-4526-8069-64660B5014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822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468-78AC-4526-8069-64660B5014F6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8101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468-78AC-4526-8069-64660B5014F6}" type="slidenum">
              <a:rPr lang="tr-TR" smtClean="0"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523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728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839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3658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1940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223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9366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573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9594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8933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9827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235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739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5052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8305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1705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9765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5716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26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029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547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9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143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89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68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11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8829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upal.org/" TargetMode="Externa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upal.org/forum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upal.org/download" TargetMode="Externa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upal.org/docs/8/update/update-core-manually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faq_windows.html" TargetMode="External"/><Relationship Id="rId2" Type="http://schemas.openxmlformats.org/officeDocument/2006/relationships/hyperlink" Target="https://www.apachefriends.org/tr/index.html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localhos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upal.org/project/drupal/releases/8.7.7%20adresinden%20drupal%208.7.7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drup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achefriends.org/about.html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quia.com/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teknikakil.com/veritabani/veritabani-tasarimi/veritabaninda-iliski-turleri-bire-bir-bire-cok-coka-cok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atabase.guide/the-3-types-of-relationships-in-database-design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teknikakil.com/veritabani/veritabani-tasarimi/veritabaninda-iliski-turleri-bire-bir-bire-cok-coka-cok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atabase.guide/the-3-types-of-relationships-in-database-design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1685B6F-4507-4E78-BFCF-E735B620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62224"/>
            <a:ext cx="10353762" cy="2133551"/>
          </a:xfrm>
        </p:spPr>
        <p:txBody>
          <a:bodyPr>
            <a:normAutofit/>
          </a:bodyPr>
          <a:lstStyle/>
          <a:p>
            <a:r>
              <a:rPr lang="en-US" dirty="0"/>
              <a:t>DRUPAL</a:t>
            </a:r>
            <a:r>
              <a:rPr lang="tr-TR"/>
              <a:t>’IN TANIMI VE KURULUMU</a:t>
            </a:r>
            <a:endParaRPr lang="tr-TR" dirty="0"/>
          </a:p>
        </p:txBody>
      </p:sp>
      <p:sp>
        <p:nvSpPr>
          <p:cNvPr id="3" name="Unvan 1">
            <a:extLst>
              <a:ext uri="{FF2B5EF4-FFF2-40B4-BE49-F238E27FC236}">
                <a16:creationId xmlns:a16="http://schemas.microsoft.com/office/drawing/2014/main" id="{A0D151BC-F4C2-4DFD-B04F-1BE14C24675A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KURULUM</a:t>
            </a:r>
          </a:p>
        </p:txBody>
      </p:sp>
    </p:spTree>
    <p:extLst>
      <p:ext uri="{BB962C8B-B14F-4D97-AF65-F5344CB8AC3E}">
        <p14:creationId xmlns:p14="http://schemas.microsoft.com/office/powerpoint/2010/main" val="2807305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6AE0B8A-E8E7-4064-9B6A-2F277683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FB3ED3-DF0C-4550-BB46-361ABA22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00D777-E81E-4173-8936-38163B100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6DA42E1-823E-463E-92C0-F74ED51F4C2B}"/>
              </a:ext>
            </a:extLst>
          </p:cNvPr>
          <p:cNvSpPr txBox="1"/>
          <p:nvPr/>
        </p:nvSpPr>
        <p:spPr>
          <a:xfrm>
            <a:off x="827773" y="2560320"/>
            <a:ext cx="2040555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0070C0"/>
                </a:solidFill>
              </a:rPr>
              <a:t>Import</a:t>
            </a:r>
            <a:r>
              <a:rPr lang="tr-TR" dirty="0">
                <a:solidFill>
                  <a:srgbClr val="0070C0"/>
                </a:solidFill>
              </a:rPr>
              <a:t> an </a:t>
            </a:r>
            <a:r>
              <a:rPr lang="tr-TR" dirty="0" err="1">
                <a:solidFill>
                  <a:srgbClr val="0070C0"/>
                </a:solidFill>
              </a:rPr>
              <a:t>existing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site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2C552B3-1A8F-4DCC-9797-42122342C828}"/>
              </a:ext>
            </a:extLst>
          </p:cNvPr>
          <p:cNvCxnSpPr/>
          <p:nvPr/>
        </p:nvCxnSpPr>
        <p:spPr>
          <a:xfrm>
            <a:off x="2213811" y="3195587"/>
            <a:ext cx="952901" cy="616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FE814913-02BC-481D-84C5-CC3FF46A2DE4}"/>
              </a:ext>
            </a:extLst>
          </p:cNvPr>
          <p:cNvSpPr/>
          <p:nvPr/>
        </p:nvSpPr>
        <p:spPr>
          <a:xfrm>
            <a:off x="3166712" y="3833598"/>
            <a:ext cx="1482290" cy="413887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7706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E15755F-540F-4E09-AA5D-EF4848BD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10C59F-E880-4FF3-8DD3-B4564E4D3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83ED7E-6DF9-4448-8EC5-5FE8848CA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9068D22-BCAA-4060-BB24-53773C5F93FB}"/>
              </a:ext>
            </a:extLst>
          </p:cNvPr>
          <p:cNvSpPr txBox="1"/>
          <p:nvPr/>
        </p:nvSpPr>
        <p:spPr>
          <a:xfrm>
            <a:off x="6409678" y="1265964"/>
            <a:ext cx="198323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temalar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3D1CC39B-93F7-4371-9D21-B94AAEBC5CA8}"/>
              </a:ext>
            </a:extLst>
          </p:cNvPr>
          <p:cNvCxnSpPr>
            <a:cxnSpLocks/>
          </p:cNvCxnSpPr>
          <p:nvPr/>
        </p:nvCxnSpPr>
        <p:spPr>
          <a:xfrm flipH="1">
            <a:off x="2511426" y="1475845"/>
            <a:ext cx="3790314" cy="572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BB8FDAE2-D064-4BC9-BEFA-2ED38664BD57}"/>
              </a:ext>
            </a:extLst>
          </p:cNvPr>
          <p:cNvSpPr/>
          <p:nvPr/>
        </p:nvSpPr>
        <p:spPr>
          <a:xfrm>
            <a:off x="1464816" y="1988597"/>
            <a:ext cx="985421" cy="175483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9B0C45AB-F46A-4D33-B05B-FA38B530EF95}"/>
              </a:ext>
            </a:extLst>
          </p:cNvPr>
          <p:cNvSpPr/>
          <p:nvPr/>
        </p:nvSpPr>
        <p:spPr>
          <a:xfrm>
            <a:off x="452761" y="2689934"/>
            <a:ext cx="4492101" cy="2583402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388A49B9-24CF-4AF9-A6DC-C3B2FF018905}"/>
              </a:ext>
            </a:extLst>
          </p:cNvPr>
          <p:cNvSpPr txBox="1"/>
          <p:nvPr/>
        </p:nvSpPr>
        <p:spPr>
          <a:xfrm>
            <a:off x="6409678" y="2575589"/>
            <a:ext cx="284404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Genel görünüm ayarları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DA040AEB-8EA1-46CB-861F-DBD672E6F677}"/>
              </a:ext>
            </a:extLst>
          </p:cNvPr>
          <p:cNvCxnSpPr>
            <a:cxnSpLocks/>
          </p:cNvCxnSpPr>
          <p:nvPr/>
        </p:nvCxnSpPr>
        <p:spPr>
          <a:xfrm flipH="1">
            <a:off x="4998128" y="2793247"/>
            <a:ext cx="1411551" cy="5049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5564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EF9987-409C-4E14-8D00-8BFF08B26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2F9EA2-1C93-4BC3-88B9-18448F25A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4AC2F57-244D-4CB8-B338-0CCE942F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484E685-FF6D-4642-AA80-B447F990A642}"/>
              </a:ext>
            </a:extLst>
          </p:cNvPr>
          <p:cNvSpPr txBox="1"/>
          <p:nvPr/>
        </p:nvSpPr>
        <p:spPr>
          <a:xfrm>
            <a:off x="6169982" y="2032986"/>
            <a:ext cx="308942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Bartik</a:t>
            </a:r>
            <a:r>
              <a:rPr lang="tr-TR" dirty="0">
                <a:solidFill>
                  <a:schemeClr val="bg1"/>
                </a:solidFill>
              </a:rPr>
              <a:t> temasına ait ayarlar</a:t>
            </a:r>
          </a:p>
        </p:txBody>
      </p:sp>
      <p:sp>
        <p:nvSpPr>
          <p:cNvPr id="9" name="Sağ Ayraç 8">
            <a:extLst>
              <a:ext uri="{FF2B5EF4-FFF2-40B4-BE49-F238E27FC236}">
                <a16:creationId xmlns:a16="http://schemas.microsoft.com/office/drawing/2014/main" id="{11E48675-9B10-4ABC-B077-3BD346F08DBA}"/>
              </a:ext>
            </a:extLst>
          </p:cNvPr>
          <p:cNvSpPr/>
          <p:nvPr/>
        </p:nvSpPr>
        <p:spPr>
          <a:xfrm>
            <a:off x="3266983" y="1695635"/>
            <a:ext cx="568170" cy="2210540"/>
          </a:xfrm>
          <a:prstGeom prst="rightBrace">
            <a:avLst/>
          </a:prstGeom>
          <a:ln w="5715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Ayraç 9">
            <a:extLst>
              <a:ext uri="{FF2B5EF4-FFF2-40B4-BE49-F238E27FC236}">
                <a16:creationId xmlns:a16="http://schemas.microsoft.com/office/drawing/2014/main" id="{61D4E831-FDCD-4F62-89D5-92B6853EB055}"/>
              </a:ext>
            </a:extLst>
          </p:cNvPr>
          <p:cNvSpPr/>
          <p:nvPr/>
        </p:nvSpPr>
        <p:spPr>
          <a:xfrm>
            <a:off x="3266983" y="3944514"/>
            <a:ext cx="568170" cy="2607205"/>
          </a:xfrm>
          <a:prstGeom prst="rightBrace">
            <a:avLst/>
          </a:prstGeom>
          <a:ln w="57150">
            <a:solidFill>
              <a:srgbClr val="007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DF5935A-4F84-41DB-8BC9-548D045D4A11}"/>
              </a:ext>
            </a:extLst>
          </p:cNvPr>
          <p:cNvSpPr txBox="1"/>
          <p:nvPr/>
        </p:nvSpPr>
        <p:spPr>
          <a:xfrm>
            <a:off x="9259410" y="2032986"/>
            <a:ext cx="1828801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ve ön gösterim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D699F346-15D3-4148-B5CD-18E2632CFE08}"/>
              </a:ext>
            </a:extLst>
          </p:cNvPr>
          <p:cNvCxnSpPr>
            <a:stCxn id="9" idx="1"/>
            <a:endCxn id="5" idx="1"/>
          </p:cNvCxnSpPr>
          <p:nvPr/>
        </p:nvCxnSpPr>
        <p:spPr>
          <a:xfrm flipV="1">
            <a:off x="3835153" y="2217652"/>
            <a:ext cx="2334829" cy="583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6F87C47F-D7F7-4ECB-A658-A16347CA1287}"/>
              </a:ext>
            </a:extLst>
          </p:cNvPr>
          <p:cNvCxnSpPr>
            <a:stCxn id="10" idx="1"/>
            <a:endCxn id="11" idx="2"/>
          </p:cNvCxnSpPr>
          <p:nvPr/>
        </p:nvCxnSpPr>
        <p:spPr>
          <a:xfrm flipV="1">
            <a:off x="3835153" y="2402318"/>
            <a:ext cx="6338658" cy="2845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76667EA0-1152-4C5E-94D7-AC4CF0C414D2}"/>
              </a:ext>
            </a:extLst>
          </p:cNvPr>
          <p:cNvSpPr/>
          <p:nvPr/>
        </p:nvSpPr>
        <p:spPr>
          <a:xfrm>
            <a:off x="400050" y="1695635"/>
            <a:ext cx="3150028" cy="221054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BD7F0C5D-65BF-4221-A4F7-99E8204052DB}"/>
              </a:ext>
            </a:extLst>
          </p:cNvPr>
          <p:cNvSpPr/>
          <p:nvPr/>
        </p:nvSpPr>
        <p:spPr>
          <a:xfrm>
            <a:off x="400050" y="3944514"/>
            <a:ext cx="3150028" cy="260720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95647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A7371C4-B693-4A56-A0D6-BA6E477D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66FAD8-92BC-4A13-BCDB-8B4B4512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3E4ACC6-6C16-4347-94FF-32318EE7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DB51923-36F6-443E-B49D-88CFF737D3E2}"/>
              </a:ext>
            </a:extLst>
          </p:cNvPr>
          <p:cNvSpPr txBox="1"/>
          <p:nvPr/>
        </p:nvSpPr>
        <p:spPr>
          <a:xfrm>
            <a:off x="6591361" y="3324463"/>
            <a:ext cx="4791013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Çekirdekle birlikte gelen ancak henüz yüklenmemiş olan modülleri işaretleyerek yükleyebilir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087800F7-7D09-4304-B912-BE68334F4FCE}"/>
              </a:ext>
            </a:extLst>
          </p:cNvPr>
          <p:cNvSpPr txBox="1"/>
          <p:nvPr/>
        </p:nvSpPr>
        <p:spPr>
          <a:xfrm>
            <a:off x="6591362" y="4243209"/>
            <a:ext cx="4790636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veya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topluluğundan yeni modüller indirip yükleyebilirsiniz.</a:t>
            </a:r>
          </a:p>
          <a:p>
            <a:endParaRPr lang="tr-TR" dirty="0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2214D64-B7A7-4178-BB1E-C6826CD49B6D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114425" y="2000250"/>
            <a:ext cx="5476937" cy="2704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ağ Ayraç 8">
            <a:extLst>
              <a:ext uri="{FF2B5EF4-FFF2-40B4-BE49-F238E27FC236}">
                <a16:creationId xmlns:a16="http://schemas.microsoft.com/office/drawing/2014/main" id="{FC439DEE-D2FF-427D-8964-4FA21704702D}"/>
              </a:ext>
            </a:extLst>
          </p:cNvPr>
          <p:cNvSpPr/>
          <p:nvPr/>
        </p:nvSpPr>
        <p:spPr>
          <a:xfrm>
            <a:off x="581026" y="2519364"/>
            <a:ext cx="524312" cy="4071934"/>
          </a:xfrm>
          <a:prstGeom prst="rightBrace">
            <a:avLst>
              <a:gd name="adj1" fmla="val 8333"/>
              <a:gd name="adj2" fmla="val 28852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E3D7340D-6813-4733-BC97-9B63B1E1A29E}"/>
              </a:ext>
            </a:extLst>
          </p:cNvPr>
          <p:cNvCxnSpPr>
            <a:cxnSpLocks/>
          </p:cNvCxnSpPr>
          <p:nvPr/>
        </p:nvCxnSpPr>
        <p:spPr>
          <a:xfrm>
            <a:off x="1114425" y="3714750"/>
            <a:ext cx="54678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754D62F3-FD48-417F-9472-EC4EFBFC0D96}"/>
              </a:ext>
            </a:extLst>
          </p:cNvPr>
          <p:cNvSpPr/>
          <p:nvPr/>
        </p:nvSpPr>
        <p:spPr>
          <a:xfrm>
            <a:off x="313889" y="2519363"/>
            <a:ext cx="524312" cy="407193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853017-3142-4F3E-8EB5-E71A48DD7246}"/>
              </a:ext>
            </a:extLst>
          </p:cNvPr>
          <p:cNvSpPr/>
          <p:nvPr/>
        </p:nvSpPr>
        <p:spPr>
          <a:xfrm>
            <a:off x="390525" y="1691461"/>
            <a:ext cx="692150" cy="492939"/>
          </a:xfrm>
          <a:prstGeom prst="ellipse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0510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FE35860-B710-4BA9-9013-6FBB91E3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F730E9-46A1-4807-9F14-C2B6F6DA7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14A37BC-A8DA-46A8-B2C9-7DAEF01B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F7D5032-679A-4D5F-AF9D-31BEAF38785B}"/>
              </a:ext>
            </a:extLst>
          </p:cNvPr>
          <p:cNvSpPr txBox="1"/>
          <p:nvPr/>
        </p:nvSpPr>
        <p:spPr>
          <a:xfrm>
            <a:off x="6805062" y="1173631"/>
            <a:ext cx="3994484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Websiteniz</a:t>
            </a:r>
            <a:r>
              <a:rPr lang="tr-TR" dirty="0">
                <a:solidFill>
                  <a:schemeClr val="bg1"/>
                </a:solidFill>
              </a:rPr>
              <a:t> için genel bir konfigürasyon ve düzenleme alanı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Account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settings</a:t>
            </a:r>
            <a:r>
              <a:rPr lang="tr-TR" dirty="0">
                <a:solidFill>
                  <a:schemeClr val="bg1"/>
                </a:solidFill>
              </a:rPr>
              <a:t> ile başlayalım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C7C89A4C-C333-463B-B12A-F36C67080781}"/>
              </a:ext>
            </a:extLst>
          </p:cNvPr>
          <p:cNvCxnSpPr>
            <a:cxnSpLocks/>
          </p:cNvCxnSpPr>
          <p:nvPr/>
        </p:nvCxnSpPr>
        <p:spPr>
          <a:xfrm flipH="1">
            <a:off x="1166813" y="1886552"/>
            <a:ext cx="5484245" cy="285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12348210-0AD9-44C0-A6CE-461C626AAE1C}"/>
              </a:ext>
            </a:extLst>
          </p:cNvPr>
          <p:cNvSpPr/>
          <p:nvPr/>
        </p:nvSpPr>
        <p:spPr>
          <a:xfrm>
            <a:off x="550068" y="2116813"/>
            <a:ext cx="616745" cy="10977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99083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9DDF325-DAA2-44C8-A28D-445119CD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11E8EE-A868-4F83-8141-51F5F4D5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CC5BB1D-7D29-450B-89EF-BB351EDD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1E62CA8-90F7-453C-897C-AD5A9951FE36}"/>
              </a:ext>
            </a:extLst>
          </p:cNvPr>
          <p:cNvSpPr txBox="1"/>
          <p:nvPr/>
        </p:nvSpPr>
        <p:spPr>
          <a:xfrm>
            <a:off x="6564431" y="904001"/>
            <a:ext cx="4374806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Seçtiğiniz bu role, </a:t>
            </a:r>
            <a:r>
              <a:rPr lang="tr-TR" dirty="0" err="1">
                <a:solidFill>
                  <a:schemeClr val="bg1"/>
                </a:solidFill>
              </a:rPr>
              <a:t>websiteniz</a:t>
            </a:r>
            <a:r>
              <a:rPr lang="tr-TR" dirty="0">
                <a:solidFill>
                  <a:schemeClr val="bg1"/>
                </a:solidFill>
              </a:rPr>
              <a:t> yeni bir modül eklendiğinde gerekli izinler otomatik olarak sağlanacaktır.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BB8BA7FA-EF45-4B8F-B6D0-E9D22881D139}"/>
              </a:ext>
            </a:extLst>
          </p:cNvPr>
          <p:cNvCxnSpPr/>
          <p:nvPr/>
        </p:nvCxnSpPr>
        <p:spPr>
          <a:xfrm flipH="1">
            <a:off x="1049154" y="1358298"/>
            <a:ext cx="5390147" cy="1105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3AC93ED5-B083-44D2-8690-B37B5DAEDB53}"/>
              </a:ext>
            </a:extLst>
          </p:cNvPr>
          <p:cNvSpPr txBox="1"/>
          <p:nvPr/>
        </p:nvSpPr>
        <p:spPr>
          <a:xfrm>
            <a:off x="6564431" y="2762451"/>
            <a:ext cx="4726004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alana girdiğiniz mail adresi kullanıcılarla iletişime geçecek olan mail adresidir.</a:t>
            </a:r>
          </a:p>
          <a:p>
            <a:r>
              <a:rPr lang="tr-TR" dirty="0">
                <a:solidFill>
                  <a:schemeClr val="bg1"/>
                </a:solidFill>
              </a:rPr>
              <a:t>Boş bırakılması halinde </a:t>
            </a:r>
            <a:r>
              <a:rPr lang="tr-TR" dirty="0" err="1">
                <a:solidFill>
                  <a:schemeClr val="bg1"/>
                </a:solidFill>
              </a:rPr>
              <a:t>websitesine</a:t>
            </a:r>
            <a:r>
              <a:rPr lang="tr-TR" dirty="0">
                <a:solidFill>
                  <a:schemeClr val="bg1"/>
                </a:solidFill>
              </a:rPr>
              <a:t> ait mail adresi kullanılır.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9E14F258-CB70-49A4-AEA3-1E11772282AC}"/>
              </a:ext>
            </a:extLst>
          </p:cNvPr>
          <p:cNvCxnSpPr/>
          <p:nvPr/>
        </p:nvCxnSpPr>
        <p:spPr>
          <a:xfrm flipH="1">
            <a:off x="2589196" y="3503596"/>
            <a:ext cx="3850105" cy="8758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3D15215E-7E53-4877-B6F1-7B6909073F3B}"/>
              </a:ext>
            </a:extLst>
          </p:cNvPr>
          <p:cNvSpPr txBox="1"/>
          <p:nvPr/>
        </p:nvSpPr>
        <p:spPr>
          <a:xfrm>
            <a:off x="6564431" y="4935468"/>
            <a:ext cx="455275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Otomatik olarak gönderilecek olan mailleri de bu bölümden düzenleyebilirsiniz.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77FFBF63-EA90-4031-B248-B2CE7F8F052F}"/>
              </a:ext>
            </a:extLst>
          </p:cNvPr>
          <p:cNvSpPr/>
          <p:nvPr/>
        </p:nvSpPr>
        <p:spPr>
          <a:xfrm>
            <a:off x="365760" y="4587623"/>
            <a:ext cx="5505651" cy="199605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C06727ED-3AB6-4D0F-ADE8-12CDC0EB9027}"/>
              </a:ext>
            </a:extLst>
          </p:cNvPr>
          <p:cNvCxnSpPr>
            <a:stCxn id="11" idx="1"/>
          </p:cNvCxnSpPr>
          <p:nvPr/>
        </p:nvCxnSpPr>
        <p:spPr>
          <a:xfrm flipH="1">
            <a:off x="5958038" y="5397133"/>
            <a:ext cx="606393" cy="160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C9E4A42-F09F-4295-A96B-16CB64ED0CDE}"/>
              </a:ext>
            </a:extLst>
          </p:cNvPr>
          <p:cNvSpPr/>
          <p:nvPr/>
        </p:nvSpPr>
        <p:spPr>
          <a:xfrm>
            <a:off x="450057" y="2369641"/>
            <a:ext cx="599098" cy="184941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E2729757-3400-424C-94C8-3E0A53FF4BE1}"/>
              </a:ext>
            </a:extLst>
          </p:cNvPr>
          <p:cNvSpPr/>
          <p:nvPr/>
        </p:nvSpPr>
        <p:spPr>
          <a:xfrm>
            <a:off x="384134" y="4280370"/>
            <a:ext cx="2185236" cy="24162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06471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5248193-8D69-4FC7-8FE3-6DCFE973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D24458-75C8-4F7F-B667-8A214CCAF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0EB953E-1EE3-45C6-A8C9-26A0A861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72DDCD7-6F1F-4685-A9E6-0F2AF715CE57}"/>
              </a:ext>
            </a:extLst>
          </p:cNvPr>
          <p:cNvSpPr txBox="1"/>
          <p:nvPr/>
        </p:nvSpPr>
        <p:spPr>
          <a:xfrm>
            <a:off x="9050352" y="999202"/>
            <a:ext cx="273664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</a:t>
            </a:r>
            <a:r>
              <a:rPr lang="tr-TR" dirty="0" err="1">
                <a:solidFill>
                  <a:schemeClr val="bg1"/>
                </a:solidFill>
              </a:rPr>
              <a:t>Text</a:t>
            </a:r>
            <a:r>
              <a:rPr lang="tr-TR" dirty="0">
                <a:solidFill>
                  <a:schemeClr val="bg1"/>
                </a:solidFill>
              </a:rPr>
              <a:t> formatları </a:t>
            </a:r>
          </a:p>
          <a:p>
            <a:r>
              <a:rPr lang="tr-TR" dirty="0">
                <a:solidFill>
                  <a:schemeClr val="bg1"/>
                </a:solidFill>
              </a:rPr>
              <a:t>ve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FF0000"/>
                </a:highlight>
              </a:rPr>
              <a:t>yeni ekleme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735B7E70-94CE-4F47-BD58-E19D9BCDA748}"/>
              </a:ext>
            </a:extLst>
          </p:cNvPr>
          <p:cNvCxnSpPr>
            <a:cxnSpLocks/>
          </p:cNvCxnSpPr>
          <p:nvPr/>
        </p:nvCxnSpPr>
        <p:spPr>
          <a:xfrm flipH="1">
            <a:off x="8479857" y="1369065"/>
            <a:ext cx="497026" cy="1114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294B783A-A1B4-4ADF-88F8-3316B40217B6}"/>
              </a:ext>
            </a:extLst>
          </p:cNvPr>
          <p:cNvCxnSpPr>
            <a:cxnSpLocks/>
          </p:cNvCxnSpPr>
          <p:nvPr/>
        </p:nvCxnSpPr>
        <p:spPr>
          <a:xfrm flipH="1">
            <a:off x="1491916" y="1776075"/>
            <a:ext cx="7330223" cy="533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kdörtgen 11">
            <a:extLst>
              <a:ext uri="{FF2B5EF4-FFF2-40B4-BE49-F238E27FC236}">
                <a16:creationId xmlns:a16="http://schemas.microsoft.com/office/drawing/2014/main" id="{CC8ACBD3-10BF-4C47-BBC6-0CE76AC8593D}"/>
              </a:ext>
            </a:extLst>
          </p:cNvPr>
          <p:cNvSpPr/>
          <p:nvPr/>
        </p:nvSpPr>
        <p:spPr>
          <a:xfrm>
            <a:off x="441607" y="2167400"/>
            <a:ext cx="976840" cy="23891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C3FD27FD-031A-4492-889C-811930F88BD6}"/>
              </a:ext>
            </a:extLst>
          </p:cNvPr>
          <p:cNvSpPr/>
          <p:nvPr/>
        </p:nvSpPr>
        <p:spPr>
          <a:xfrm>
            <a:off x="441607" y="2519978"/>
            <a:ext cx="11561096" cy="1569954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10278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E5CE592-D096-45D7-88A0-B60BBB64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DC9A7C-8629-4489-8264-03F2FA3C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48D283-1DFD-4EEC-9A68-575BD7ED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7557ED3-7024-4467-A20F-F9D505427317}"/>
              </a:ext>
            </a:extLst>
          </p:cNvPr>
          <p:cNvSpPr txBox="1"/>
          <p:nvPr/>
        </p:nvSpPr>
        <p:spPr>
          <a:xfrm>
            <a:off x="6275671" y="1635296"/>
            <a:ext cx="349967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Önbellek temizleme </a:t>
            </a:r>
            <a:r>
              <a:rPr lang="tr-TR" dirty="0">
                <a:solidFill>
                  <a:srgbClr val="FFFF00"/>
                </a:solidFill>
              </a:rPr>
              <a:t>(Manual)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1F2378E4-68A4-4F9D-95B5-5AF6EC380967}"/>
              </a:ext>
            </a:extLst>
          </p:cNvPr>
          <p:cNvCxnSpPr/>
          <p:nvPr/>
        </p:nvCxnSpPr>
        <p:spPr>
          <a:xfrm flipH="1">
            <a:off x="1636295" y="1864826"/>
            <a:ext cx="4459704" cy="762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2A647F9A-2C21-4967-95B4-A5644E23E463}"/>
              </a:ext>
            </a:extLst>
          </p:cNvPr>
          <p:cNvSpPr txBox="1"/>
          <p:nvPr/>
        </p:nvSpPr>
        <p:spPr>
          <a:xfrm>
            <a:off x="6275671" y="2684149"/>
            <a:ext cx="483337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Önbellek kullanımı ve otomatik temizleme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588F5102-AF94-4407-989D-BEB033C12328}"/>
              </a:ext>
            </a:extLst>
          </p:cNvPr>
          <p:cNvCxnSpPr>
            <a:cxnSpLocks/>
          </p:cNvCxnSpPr>
          <p:nvPr/>
        </p:nvCxnSpPr>
        <p:spPr>
          <a:xfrm flipH="1">
            <a:off x="1168400" y="2877954"/>
            <a:ext cx="4927599" cy="175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BB7B505-34BD-4302-9325-89E64EEBF9EA}"/>
              </a:ext>
            </a:extLst>
          </p:cNvPr>
          <p:cNvSpPr txBox="1"/>
          <p:nvPr/>
        </p:nvSpPr>
        <p:spPr>
          <a:xfrm>
            <a:off x="6275671" y="3676154"/>
            <a:ext cx="4206240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Drupal’ın</a:t>
            </a:r>
            <a:r>
              <a:rPr lang="tr-TR" dirty="0">
                <a:solidFill>
                  <a:schemeClr val="bg1"/>
                </a:solidFill>
              </a:rPr>
              <a:t> sunduğu otomatik optimizasyon seçenekleri </a:t>
            </a:r>
            <a:r>
              <a:rPr lang="tr-TR" dirty="0">
                <a:solidFill>
                  <a:schemeClr val="accent4">
                    <a:lumMod val="50000"/>
                  </a:schemeClr>
                </a:solidFill>
              </a:rPr>
              <a:t>(dış kaynakların istek sayıları ve boyutları azaltılır)</a:t>
            </a:r>
            <a:r>
              <a:rPr lang="tr-TR" dirty="0">
                <a:solidFill>
                  <a:schemeClr val="bg1"/>
                </a:solidFill>
              </a:rPr>
              <a:t>, açık tutmanız önerilir.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EC6BFE14-83DE-429C-B7D3-DA798E139168}"/>
              </a:ext>
            </a:extLst>
          </p:cNvPr>
          <p:cNvCxnSpPr/>
          <p:nvPr/>
        </p:nvCxnSpPr>
        <p:spPr>
          <a:xfrm flipH="1">
            <a:off x="1857676" y="4119613"/>
            <a:ext cx="4238323" cy="279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4A12E23E-81D8-4EE2-9541-D2600E1061C5}"/>
              </a:ext>
            </a:extLst>
          </p:cNvPr>
          <p:cNvSpPr/>
          <p:nvPr/>
        </p:nvSpPr>
        <p:spPr>
          <a:xfrm>
            <a:off x="587466" y="2517923"/>
            <a:ext cx="981452" cy="27607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3E187253-AA9D-463E-8278-2C562FBBA555}"/>
              </a:ext>
            </a:extLst>
          </p:cNvPr>
          <p:cNvSpPr/>
          <p:nvPr/>
        </p:nvSpPr>
        <p:spPr>
          <a:xfrm>
            <a:off x="579282" y="2979863"/>
            <a:ext cx="503673" cy="130050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02D3511-3A03-4A48-B03A-347084E3AB28}"/>
              </a:ext>
            </a:extLst>
          </p:cNvPr>
          <p:cNvSpPr/>
          <p:nvPr/>
        </p:nvSpPr>
        <p:spPr>
          <a:xfrm>
            <a:off x="531722" y="4216624"/>
            <a:ext cx="1213734" cy="349025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6734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D394FF-25DA-4975-A4A4-05136F1E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304F8D-D346-4F90-A484-4DA4402A7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11B6D5B-20BD-4A15-8F8C-B8EDD4F8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9868D62-1017-41E9-9BFA-308CC216F2BB}"/>
              </a:ext>
            </a:extLst>
          </p:cNvPr>
          <p:cNvSpPr txBox="1"/>
          <p:nvPr/>
        </p:nvSpPr>
        <p:spPr>
          <a:xfrm>
            <a:off x="5158740" y="2065020"/>
            <a:ext cx="573746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Gösterilecek hata mesajları için ayarlama bölümü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505286C-2474-4652-AA04-CE78D6350807}"/>
              </a:ext>
            </a:extLst>
          </p:cNvPr>
          <p:cNvSpPr txBox="1"/>
          <p:nvPr/>
        </p:nvSpPr>
        <p:spPr>
          <a:xfrm>
            <a:off x="5158740" y="3583821"/>
            <a:ext cx="4386137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Saklanacak hata mesajı kayıtları sayısı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7533D786-B49D-4A53-83F4-87E1CBE574A8}"/>
              </a:ext>
            </a:extLst>
          </p:cNvPr>
          <p:cNvCxnSpPr>
            <a:cxnSpLocks/>
          </p:cNvCxnSpPr>
          <p:nvPr/>
        </p:nvCxnSpPr>
        <p:spPr>
          <a:xfrm flipH="1">
            <a:off x="2333625" y="2222287"/>
            <a:ext cx="2710014" cy="38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95FAA48E-6A6B-4D0B-ADDC-C923A659247A}"/>
              </a:ext>
            </a:extLst>
          </p:cNvPr>
          <p:cNvCxnSpPr>
            <a:cxnSpLocks/>
          </p:cNvCxnSpPr>
          <p:nvPr/>
        </p:nvCxnSpPr>
        <p:spPr>
          <a:xfrm flipH="1" flipV="1">
            <a:off x="1152525" y="3108325"/>
            <a:ext cx="3891113" cy="660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9F66202-20D3-4CD2-BDA3-EBECAE539F83}"/>
              </a:ext>
            </a:extLst>
          </p:cNvPr>
          <p:cNvSpPr/>
          <p:nvPr/>
        </p:nvSpPr>
        <p:spPr>
          <a:xfrm>
            <a:off x="426635" y="1891477"/>
            <a:ext cx="1826078" cy="721547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574C8EEF-1C3A-4346-9A95-B428DFCE5D97}"/>
              </a:ext>
            </a:extLst>
          </p:cNvPr>
          <p:cNvSpPr/>
          <p:nvPr/>
        </p:nvSpPr>
        <p:spPr>
          <a:xfrm>
            <a:off x="426635" y="2977088"/>
            <a:ext cx="665565" cy="17886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81930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CF3F6DB-CB42-4029-838B-3112BAC1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76CD09-348B-401F-98DC-8CF7C2B5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338E9FC-F82F-44E3-A7CF-CA9948E8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3B65D4F-749A-4532-A7B1-E35C255E16C3}"/>
              </a:ext>
            </a:extLst>
          </p:cNvPr>
          <p:cNvSpPr txBox="1"/>
          <p:nvPr/>
        </p:nvSpPr>
        <p:spPr>
          <a:xfrm>
            <a:off x="4095923" y="4369446"/>
            <a:ext cx="7686720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Site üzerinde bakım yaparken kullanabileceğiniz bir modül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Aktif haldeyken kullanıcılar yalnızca mesajı görüntüleyebileceklerdir.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B64CC61-DD7A-4DA1-8E87-40C3E3921AF8}"/>
              </a:ext>
            </a:extLst>
          </p:cNvPr>
          <p:cNvCxnSpPr>
            <a:cxnSpLocks/>
          </p:cNvCxnSpPr>
          <p:nvPr/>
        </p:nvCxnSpPr>
        <p:spPr>
          <a:xfrm flipH="1" flipV="1">
            <a:off x="623888" y="2112169"/>
            <a:ext cx="5218647" cy="2161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303CAEB-099E-4099-855C-C95973A05861}"/>
              </a:ext>
            </a:extLst>
          </p:cNvPr>
          <p:cNvSpPr/>
          <p:nvPr/>
        </p:nvSpPr>
        <p:spPr>
          <a:xfrm>
            <a:off x="419100" y="1967988"/>
            <a:ext cx="177667" cy="165234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62567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E31EDD-160D-4B49-A25F-F3DA7BBD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BFC0B6-ABB5-479E-A940-2D4F6EA1A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624916E-9D7C-42DA-9320-C4DAD03C2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7152F1C-5D29-4C3D-8B14-08E0FB5578C8}"/>
              </a:ext>
            </a:extLst>
          </p:cNvPr>
          <p:cNvSpPr txBox="1"/>
          <p:nvPr/>
        </p:nvSpPr>
        <p:spPr>
          <a:xfrm>
            <a:off x="7068906" y="263476"/>
            <a:ext cx="4398745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Synchronize</a:t>
            </a:r>
            <a:r>
              <a:rPr lang="tr-TR" dirty="0">
                <a:solidFill>
                  <a:schemeClr val="bg1"/>
                </a:solidFill>
              </a:rPr>
              <a:t> bölümünden siteye ait veya ait olmayan her türde veriyi </a:t>
            </a:r>
            <a:r>
              <a:rPr lang="tr-TR" dirty="0" err="1">
                <a:solidFill>
                  <a:schemeClr val="bg1"/>
                </a:solidFill>
              </a:rPr>
              <a:t>import</a:t>
            </a:r>
            <a:r>
              <a:rPr lang="tr-TR" dirty="0">
                <a:solidFill>
                  <a:schemeClr val="bg1"/>
                </a:solidFill>
              </a:rPr>
              <a:t> veya </a:t>
            </a:r>
            <a:r>
              <a:rPr lang="tr-TR" dirty="0" err="1">
                <a:solidFill>
                  <a:schemeClr val="bg1"/>
                </a:solidFill>
              </a:rPr>
              <a:t>export</a:t>
            </a:r>
            <a:r>
              <a:rPr lang="tr-TR" dirty="0">
                <a:solidFill>
                  <a:schemeClr val="bg1"/>
                </a:solidFill>
              </a:rPr>
              <a:t> edebilir ve senkronize edebilirsiniz.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Örnek: </a:t>
            </a:r>
            <a:r>
              <a:rPr lang="tr-TR" dirty="0" err="1">
                <a:solidFill>
                  <a:schemeClr val="bg1"/>
                </a:solidFill>
              </a:rPr>
              <a:t>Import</a:t>
            </a:r>
            <a:r>
              <a:rPr lang="tr-TR" dirty="0">
                <a:solidFill>
                  <a:schemeClr val="bg1"/>
                </a:solidFill>
              </a:rPr>
              <a:t> kısmından </a:t>
            </a:r>
            <a:r>
              <a:rPr lang="tr-TR" dirty="0" err="1">
                <a:solidFill>
                  <a:schemeClr val="bg1"/>
                </a:solidFill>
              </a:rPr>
              <a:t>single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item</a:t>
            </a:r>
            <a:r>
              <a:rPr lang="tr-TR" dirty="0">
                <a:solidFill>
                  <a:schemeClr val="bg1"/>
                </a:solidFill>
              </a:rPr>
              <a:t> seçerek 1 tane </a:t>
            </a:r>
            <a:r>
              <a:rPr lang="tr-TR" dirty="0" err="1">
                <a:solidFill>
                  <a:schemeClr val="bg1"/>
                </a:solidFill>
              </a:rPr>
              <a:t>content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type</a:t>
            </a:r>
            <a:r>
              <a:rPr lang="tr-TR" dirty="0">
                <a:solidFill>
                  <a:schemeClr val="bg1"/>
                </a:solidFill>
              </a:rPr>
              <a:t> türünde veriyi </a:t>
            </a:r>
            <a:r>
              <a:rPr lang="tr-TR" dirty="0" err="1">
                <a:solidFill>
                  <a:schemeClr val="bg1"/>
                </a:solidFill>
              </a:rPr>
              <a:t>websitenize</a:t>
            </a:r>
            <a:r>
              <a:rPr lang="tr-TR" dirty="0">
                <a:solidFill>
                  <a:schemeClr val="bg1"/>
                </a:solidFill>
              </a:rPr>
              <a:t> ekleyebilirsiniz.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1CD280EE-8747-48F2-B39B-F1415C87E6B1}"/>
              </a:ext>
            </a:extLst>
          </p:cNvPr>
          <p:cNvCxnSpPr>
            <a:cxnSpLocks/>
          </p:cNvCxnSpPr>
          <p:nvPr/>
        </p:nvCxnSpPr>
        <p:spPr>
          <a:xfrm flipH="1">
            <a:off x="1664606" y="1310274"/>
            <a:ext cx="5309936" cy="213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20F6252C-E9F9-4635-81E0-96D6D5D7DBA2}"/>
              </a:ext>
            </a:extLst>
          </p:cNvPr>
          <p:cNvSpPr txBox="1"/>
          <p:nvPr/>
        </p:nvSpPr>
        <p:spPr>
          <a:xfrm>
            <a:off x="3469057" y="2967335"/>
            <a:ext cx="3599849" cy="3170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Örneğin önceki slaytlarda oluşturduğumuz </a:t>
            </a:r>
            <a:r>
              <a:rPr lang="tr-TR" sz="800" dirty="0" err="1">
                <a:solidFill>
                  <a:schemeClr val="bg1"/>
                </a:solidFill>
              </a:rPr>
              <a:t>temp</a:t>
            </a:r>
            <a:r>
              <a:rPr lang="tr-TR" sz="800" dirty="0">
                <a:solidFill>
                  <a:schemeClr val="bg1"/>
                </a:solidFill>
              </a:rPr>
              <a:t> isimli </a:t>
            </a:r>
            <a:r>
              <a:rPr lang="tr-TR" sz="800" dirty="0" err="1">
                <a:solidFill>
                  <a:schemeClr val="bg1"/>
                </a:solidFill>
              </a:rPr>
              <a:t>content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dirty="0" err="1">
                <a:solidFill>
                  <a:schemeClr val="bg1"/>
                </a:solidFill>
              </a:rPr>
              <a:t>type’ı</a:t>
            </a:r>
            <a:r>
              <a:rPr lang="tr-TR" sz="800" dirty="0">
                <a:solidFill>
                  <a:schemeClr val="bg1"/>
                </a:solidFill>
              </a:rPr>
              <a:t> bir başka </a:t>
            </a:r>
            <a:r>
              <a:rPr lang="tr-TR" sz="800" dirty="0" err="1">
                <a:solidFill>
                  <a:schemeClr val="bg1"/>
                </a:solidFill>
              </a:rPr>
              <a:t>website</a:t>
            </a:r>
            <a:r>
              <a:rPr lang="tr-TR" sz="800" dirty="0">
                <a:solidFill>
                  <a:schemeClr val="bg1"/>
                </a:solidFill>
              </a:rPr>
              <a:t> yaratıcısı kendi sitesine ekleyebilir.</a:t>
            </a:r>
          </a:p>
          <a:p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>
                <a:solidFill>
                  <a:schemeClr val="bg1"/>
                </a:solidFill>
              </a:rPr>
              <a:t>1.yol: Bu </a:t>
            </a:r>
            <a:r>
              <a:rPr lang="tr-TR" sz="800" dirty="0" err="1">
                <a:solidFill>
                  <a:schemeClr val="bg1"/>
                </a:solidFill>
              </a:rPr>
              <a:t>content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dirty="0" err="1">
                <a:solidFill>
                  <a:schemeClr val="bg1"/>
                </a:solidFill>
              </a:rPr>
              <a:t>type’ı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dirty="0" err="1">
                <a:solidFill>
                  <a:schemeClr val="bg1"/>
                </a:solidFill>
              </a:rPr>
              <a:t>export</a:t>
            </a:r>
            <a:r>
              <a:rPr lang="tr-TR" sz="800" dirty="0">
                <a:solidFill>
                  <a:schemeClr val="bg1"/>
                </a:solidFill>
              </a:rPr>
              <a:t> edip gönderebiliriz.</a:t>
            </a:r>
          </a:p>
          <a:p>
            <a:r>
              <a:rPr lang="tr-TR" sz="800" dirty="0">
                <a:solidFill>
                  <a:schemeClr val="bg1"/>
                </a:solidFill>
              </a:rPr>
              <a:t>2.yol: Bu </a:t>
            </a:r>
            <a:r>
              <a:rPr lang="tr-TR" sz="800" dirty="0" err="1">
                <a:solidFill>
                  <a:schemeClr val="bg1"/>
                </a:solidFill>
              </a:rPr>
              <a:t>content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dirty="0" err="1">
                <a:solidFill>
                  <a:schemeClr val="bg1"/>
                </a:solidFill>
              </a:rPr>
              <a:t>type’a</a:t>
            </a:r>
            <a:r>
              <a:rPr lang="tr-TR" sz="800" dirty="0">
                <a:solidFill>
                  <a:schemeClr val="bg1"/>
                </a:solidFill>
              </a:rPr>
              <a:t> ait içeriği alarak kendisi </a:t>
            </a:r>
            <a:r>
              <a:rPr lang="tr-TR" sz="800" dirty="0" err="1">
                <a:solidFill>
                  <a:schemeClr val="bg1"/>
                </a:solidFill>
              </a:rPr>
              <a:t>import</a:t>
            </a:r>
            <a:r>
              <a:rPr lang="tr-TR" sz="800" dirty="0">
                <a:solidFill>
                  <a:schemeClr val="bg1"/>
                </a:solidFill>
              </a:rPr>
              <a:t> edebilir.</a:t>
            </a:r>
          </a:p>
          <a:p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uuid</a:t>
            </a:r>
            <a:r>
              <a:rPr lang="tr-TR" sz="800" dirty="0">
                <a:solidFill>
                  <a:schemeClr val="bg1"/>
                </a:solidFill>
              </a:rPr>
              <a:t>: 573e02c5-7ab0-4af5-adce-78d338a7bba9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langcode</a:t>
            </a:r>
            <a:r>
              <a:rPr lang="tr-TR" sz="800" dirty="0">
                <a:solidFill>
                  <a:schemeClr val="bg1"/>
                </a:solidFill>
              </a:rPr>
              <a:t>: en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status</a:t>
            </a:r>
            <a:r>
              <a:rPr lang="tr-TR" sz="800" dirty="0">
                <a:solidFill>
                  <a:schemeClr val="bg1"/>
                </a:solidFill>
              </a:rPr>
              <a:t>: </a:t>
            </a:r>
            <a:r>
              <a:rPr lang="tr-TR" sz="800" dirty="0" err="1">
                <a:solidFill>
                  <a:schemeClr val="bg1"/>
                </a:solidFill>
              </a:rPr>
              <a:t>true</a:t>
            </a:r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dependencies</a:t>
            </a:r>
            <a:r>
              <a:rPr lang="tr-TR" sz="800" dirty="0">
                <a:solidFill>
                  <a:schemeClr val="bg1"/>
                </a:solidFill>
              </a:rPr>
              <a:t>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</a:t>
            </a:r>
            <a:r>
              <a:rPr lang="tr-TR" sz="800" dirty="0" err="1">
                <a:solidFill>
                  <a:schemeClr val="bg1"/>
                </a:solidFill>
              </a:rPr>
              <a:t>module</a:t>
            </a:r>
            <a:r>
              <a:rPr lang="tr-TR" sz="800" dirty="0">
                <a:solidFill>
                  <a:schemeClr val="bg1"/>
                </a:solidFill>
              </a:rPr>
              <a:t>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- </a:t>
            </a:r>
            <a:r>
              <a:rPr lang="tr-TR" sz="800" dirty="0" err="1">
                <a:solidFill>
                  <a:schemeClr val="bg1"/>
                </a:solidFill>
              </a:rPr>
              <a:t>menu_ui</a:t>
            </a:r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third_party_settings</a:t>
            </a:r>
            <a:r>
              <a:rPr lang="tr-TR" sz="800" dirty="0">
                <a:solidFill>
                  <a:schemeClr val="bg1"/>
                </a:solidFill>
              </a:rPr>
              <a:t>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</a:t>
            </a:r>
            <a:r>
              <a:rPr lang="tr-TR" sz="800" dirty="0" err="1">
                <a:solidFill>
                  <a:schemeClr val="bg1"/>
                </a:solidFill>
              </a:rPr>
              <a:t>menu_ui</a:t>
            </a:r>
            <a:r>
              <a:rPr lang="tr-TR" sz="800" dirty="0">
                <a:solidFill>
                  <a:schemeClr val="bg1"/>
                </a:solidFill>
              </a:rPr>
              <a:t>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</a:t>
            </a:r>
            <a:r>
              <a:rPr lang="tr-TR" sz="800" dirty="0" err="1">
                <a:solidFill>
                  <a:schemeClr val="bg1"/>
                </a:solidFill>
              </a:rPr>
              <a:t>available_menus</a:t>
            </a:r>
            <a:r>
              <a:rPr lang="tr-TR" sz="800" dirty="0">
                <a:solidFill>
                  <a:schemeClr val="bg1"/>
                </a:solidFill>
              </a:rPr>
              <a:t>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  - main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</a:t>
            </a:r>
            <a:r>
              <a:rPr lang="tr-TR" sz="800" dirty="0" err="1">
                <a:solidFill>
                  <a:schemeClr val="bg1"/>
                </a:solidFill>
              </a:rPr>
              <a:t>parent</a:t>
            </a:r>
            <a:r>
              <a:rPr lang="tr-TR" sz="800" dirty="0">
                <a:solidFill>
                  <a:schemeClr val="bg1"/>
                </a:solidFill>
              </a:rPr>
              <a:t>: 'main:'</a:t>
            </a:r>
          </a:p>
          <a:p>
            <a:r>
              <a:rPr lang="tr-TR" sz="800" dirty="0">
                <a:solidFill>
                  <a:schemeClr val="bg1"/>
                </a:solidFill>
              </a:rPr>
              <a:t>name: </a:t>
            </a:r>
            <a:r>
              <a:rPr lang="tr-TR" sz="800" dirty="0" err="1">
                <a:solidFill>
                  <a:schemeClr val="bg1"/>
                </a:solidFill>
              </a:rPr>
              <a:t>temp</a:t>
            </a:r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type</a:t>
            </a:r>
            <a:r>
              <a:rPr lang="tr-TR" sz="800" dirty="0">
                <a:solidFill>
                  <a:schemeClr val="bg1"/>
                </a:solidFill>
              </a:rPr>
              <a:t>: </a:t>
            </a:r>
            <a:r>
              <a:rPr lang="tr-TR" sz="800" dirty="0" err="1">
                <a:solidFill>
                  <a:schemeClr val="bg1"/>
                </a:solidFill>
              </a:rPr>
              <a:t>temp</a:t>
            </a:r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description</a:t>
            </a:r>
            <a:r>
              <a:rPr lang="tr-TR" sz="800" dirty="0">
                <a:solidFill>
                  <a:schemeClr val="bg1"/>
                </a:solidFill>
              </a:rPr>
              <a:t>: '</a:t>
            </a:r>
            <a:r>
              <a:rPr lang="tr-TR" sz="800" dirty="0" err="1">
                <a:solidFill>
                  <a:schemeClr val="bg1"/>
                </a:solidFill>
              </a:rPr>
              <a:t>temp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dirty="0" err="1">
                <a:solidFill>
                  <a:schemeClr val="bg1"/>
                </a:solidFill>
              </a:rPr>
              <a:t>desc</a:t>
            </a:r>
            <a:r>
              <a:rPr lang="tr-TR" sz="800" dirty="0">
                <a:solidFill>
                  <a:schemeClr val="bg1"/>
                </a:solidFill>
              </a:rPr>
              <a:t>'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help</a:t>
            </a:r>
            <a:r>
              <a:rPr lang="tr-TR" sz="800" dirty="0">
                <a:solidFill>
                  <a:schemeClr val="bg1"/>
                </a:solidFill>
              </a:rPr>
              <a:t>: ''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new_revision</a:t>
            </a:r>
            <a:r>
              <a:rPr lang="tr-TR" sz="800" dirty="0">
                <a:solidFill>
                  <a:schemeClr val="bg1"/>
                </a:solidFill>
              </a:rPr>
              <a:t>: </a:t>
            </a:r>
            <a:r>
              <a:rPr lang="tr-TR" sz="800" dirty="0" err="1">
                <a:solidFill>
                  <a:schemeClr val="bg1"/>
                </a:solidFill>
              </a:rPr>
              <a:t>true</a:t>
            </a:r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preview_mode</a:t>
            </a:r>
            <a:r>
              <a:rPr lang="tr-TR" sz="800" dirty="0">
                <a:solidFill>
                  <a:schemeClr val="bg1"/>
                </a:solidFill>
              </a:rPr>
              <a:t>: 1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display_submitted</a:t>
            </a:r>
            <a:r>
              <a:rPr lang="tr-TR" sz="800" dirty="0">
                <a:solidFill>
                  <a:schemeClr val="bg1"/>
                </a:solidFill>
              </a:rPr>
              <a:t>: </a:t>
            </a:r>
            <a:r>
              <a:rPr lang="tr-TR" sz="800" dirty="0" err="1">
                <a:solidFill>
                  <a:schemeClr val="bg1"/>
                </a:solidFill>
              </a:rPr>
              <a:t>true</a:t>
            </a:r>
            <a:endParaRPr lang="tr-TR" sz="800" dirty="0">
              <a:solidFill>
                <a:schemeClr val="bg1"/>
              </a:solidFill>
            </a:endParaRPr>
          </a:p>
          <a:p>
            <a:endParaRPr lang="tr-TR" sz="800" dirty="0">
              <a:solidFill>
                <a:schemeClr val="bg1"/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9199DB4-8797-4D8A-A1F1-CBDDA4A00BB0}"/>
              </a:ext>
            </a:extLst>
          </p:cNvPr>
          <p:cNvSpPr txBox="1"/>
          <p:nvPr/>
        </p:nvSpPr>
        <p:spPr>
          <a:xfrm>
            <a:off x="7068906" y="2967335"/>
            <a:ext cx="3898231" cy="923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Ya da tüm web site içeriğini </a:t>
            </a:r>
            <a:r>
              <a:rPr lang="tr-TR" dirty="0" err="1">
                <a:solidFill>
                  <a:schemeClr val="bg1"/>
                </a:solidFill>
              </a:rPr>
              <a:t>gzipping</a:t>
            </a:r>
            <a:r>
              <a:rPr lang="tr-TR" dirty="0">
                <a:solidFill>
                  <a:schemeClr val="bg1"/>
                </a:solidFill>
              </a:rPr>
              <a:t> ile tar dosyasına dönüştürüp indirmek mümkün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1EBEFF61-21B3-41B1-9CF3-AA12619F2641}"/>
              </a:ext>
            </a:extLst>
          </p:cNvPr>
          <p:cNvCxnSpPr>
            <a:cxnSpLocks/>
          </p:cNvCxnSpPr>
          <p:nvPr/>
        </p:nvCxnSpPr>
        <p:spPr>
          <a:xfrm flipH="1" flipV="1">
            <a:off x="2483319" y="1417640"/>
            <a:ext cx="1578542" cy="1480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D266BE79-1DD8-48B9-A0F6-DFE93E03D1D3}"/>
              </a:ext>
            </a:extLst>
          </p:cNvPr>
          <p:cNvCxnSpPr>
            <a:cxnSpLocks/>
          </p:cNvCxnSpPr>
          <p:nvPr/>
        </p:nvCxnSpPr>
        <p:spPr>
          <a:xfrm flipH="1" flipV="1">
            <a:off x="2483319" y="1417641"/>
            <a:ext cx="5640403" cy="1480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Dikdörtgen 21">
            <a:extLst>
              <a:ext uri="{FF2B5EF4-FFF2-40B4-BE49-F238E27FC236}">
                <a16:creationId xmlns:a16="http://schemas.microsoft.com/office/drawing/2014/main" id="{3E202D78-8EE8-462E-A1CB-A0D099E85B03}"/>
              </a:ext>
            </a:extLst>
          </p:cNvPr>
          <p:cNvSpPr/>
          <p:nvPr/>
        </p:nvSpPr>
        <p:spPr>
          <a:xfrm>
            <a:off x="3542097" y="3724977"/>
            <a:ext cx="2406316" cy="22908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29FE7AF7-54E0-43BF-B358-3AC857A1CB17}"/>
              </a:ext>
            </a:extLst>
          </p:cNvPr>
          <p:cNvSpPr txBox="1"/>
          <p:nvPr/>
        </p:nvSpPr>
        <p:spPr>
          <a:xfrm>
            <a:off x="4957011" y="5461791"/>
            <a:ext cx="991402" cy="5539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tr-TR" sz="1000" dirty="0" err="1"/>
              <a:t>temp’e</a:t>
            </a:r>
            <a:r>
              <a:rPr lang="tr-TR" sz="1000" dirty="0"/>
              <a:t> ait </a:t>
            </a:r>
            <a:r>
              <a:rPr lang="tr-TR" sz="1000" dirty="0" err="1"/>
              <a:t>konfigüras</a:t>
            </a:r>
            <a:r>
              <a:rPr lang="tr-TR" sz="1000" dirty="0"/>
              <a:t>-yonun tümü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737A7840-3AD5-42B5-9C08-88860193888D}"/>
              </a:ext>
            </a:extLst>
          </p:cNvPr>
          <p:cNvSpPr/>
          <p:nvPr/>
        </p:nvSpPr>
        <p:spPr>
          <a:xfrm>
            <a:off x="1863581" y="1205762"/>
            <a:ext cx="586726" cy="21187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ADEA61A7-4CC7-4172-B79F-EBD5BE6F1A83}"/>
              </a:ext>
            </a:extLst>
          </p:cNvPr>
          <p:cNvSpPr/>
          <p:nvPr/>
        </p:nvSpPr>
        <p:spPr>
          <a:xfrm>
            <a:off x="448614" y="2380314"/>
            <a:ext cx="1149180" cy="2972736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543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6C2887-3D7B-4B37-A691-2130A59F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89273"/>
            <a:ext cx="10353762" cy="5001928"/>
          </a:xfrm>
        </p:spPr>
        <p:txBody>
          <a:bodyPr/>
          <a:lstStyle/>
          <a:p>
            <a:pPr marL="36900" indent="0">
              <a:buNone/>
            </a:pPr>
            <a:r>
              <a:rPr lang="tr-TR" dirty="0">
                <a:hlinkClick r:id="rId2"/>
              </a:rPr>
              <a:t>https://www.drupal.org</a:t>
            </a:r>
            <a:r>
              <a:rPr lang="tr-TR" dirty="0"/>
              <a:t> adresine gidin.</a:t>
            </a:r>
          </a:p>
        </p:txBody>
      </p:sp>
    </p:spTree>
    <p:extLst>
      <p:ext uri="{BB962C8B-B14F-4D97-AF65-F5344CB8AC3E}">
        <p14:creationId xmlns:p14="http://schemas.microsoft.com/office/powerpoint/2010/main" val="15122137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29DD110-2A78-4AA3-B553-CEDA8C10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02AB33-06FE-4261-ABCB-93368E311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717413E-8D68-45D2-9AF4-188BF815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E4768C8-E0FC-42B0-9D2E-695A38A769EA}"/>
              </a:ext>
            </a:extLst>
          </p:cNvPr>
          <p:cNvSpPr txBox="1"/>
          <p:nvPr/>
        </p:nvSpPr>
        <p:spPr>
          <a:xfrm>
            <a:off x="6995605" y="1417638"/>
            <a:ext cx="3657600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ayarları değiştirip tekrar indeksleme yapabilirsiniz.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BD765A89-D483-4B05-9CF5-44A4C126EE38}"/>
              </a:ext>
            </a:extLst>
          </p:cNvPr>
          <p:cNvCxnSpPr/>
          <p:nvPr/>
        </p:nvCxnSpPr>
        <p:spPr>
          <a:xfrm flipH="1">
            <a:off x="1349406" y="1757779"/>
            <a:ext cx="5513033" cy="275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BA846BA0-7A59-4BF1-BF6E-BC6213DF5575}"/>
              </a:ext>
            </a:extLst>
          </p:cNvPr>
          <p:cNvSpPr txBox="1"/>
          <p:nvPr/>
        </p:nvSpPr>
        <p:spPr>
          <a:xfrm>
            <a:off x="6995605" y="2505670"/>
            <a:ext cx="3410356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Timeout</a:t>
            </a:r>
            <a:r>
              <a:rPr lang="tr-TR" dirty="0">
                <a:solidFill>
                  <a:schemeClr val="bg1"/>
                </a:solidFill>
              </a:rPr>
              <a:t> veya bellek hataları alırsanız </a:t>
            </a:r>
            <a:r>
              <a:rPr lang="tr-TR" dirty="0"/>
              <a:t>(bakım sırasında) </a:t>
            </a:r>
            <a:r>
              <a:rPr lang="tr-TR" dirty="0">
                <a:solidFill>
                  <a:schemeClr val="bg1"/>
                </a:solidFill>
              </a:rPr>
              <a:t>değeri düşürün.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01D7C0EB-8672-4BB8-AC69-EE7ECCD9E8E6}"/>
              </a:ext>
            </a:extLst>
          </p:cNvPr>
          <p:cNvCxnSpPr>
            <a:cxnSpLocks/>
          </p:cNvCxnSpPr>
          <p:nvPr/>
        </p:nvCxnSpPr>
        <p:spPr>
          <a:xfrm flipH="1" flipV="1">
            <a:off x="866776" y="2655094"/>
            <a:ext cx="6053137" cy="348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609EA6C-5DD1-47F1-96DB-F81CC589CCE7}"/>
              </a:ext>
            </a:extLst>
          </p:cNvPr>
          <p:cNvSpPr txBox="1"/>
          <p:nvPr/>
        </p:nvSpPr>
        <p:spPr>
          <a:xfrm>
            <a:off x="6995605" y="3618301"/>
            <a:ext cx="472291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Tüm aramaları kaydet </a:t>
            </a:r>
            <a:r>
              <a:rPr lang="tr-TR" dirty="0">
                <a:solidFill>
                  <a:srgbClr val="FF0000"/>
                </a:solidFill>
              </a:rPr>
              <a:t>(Performansı etkileyecektir.)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7BA6ADBC-ECD3-4FB9-A470-729549D08FCF}"/>
              </a:ext>
            </a:extLst>
          </p:cNvPr>
          <p:cNvCxnSpPr>
            <a:cxnSpLocks/>
          </p:cNvCxnSpPr>
          <p:nvPr/>
        </p:nvCxnSpPr>
        <p:spPr>
          <a:xfrm flipH="1">
            <a:off x="1074200" y="3941466"/>
            <a:ext cx="5864763" cy="754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BC70F77E-5621-4DDA-BCE9-DEEAAB9046FB}"/>
              </a:ext>
            </a:extLst>
          </p:cNvPr>
          <p:cNvSpPr txBox="1"/>
          <p:nvPr/>
        </p:nvSpPr>
        <p:spPr>
          <a:xfrm>
            <a:off x="7029642" y="4464968"/>
            <a:ext cx="4323425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Yeni arama sayfası oluşturma ve mevcut arama sayfaları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4A029D8-58ED-4133-A888-6E48E1D07E16}"/>
              </a:ext>
            </a:extLst>
          </p:cNvPr>
          <p:cNvSpPr/>
          <p:nvPr/>
        </p:nvSpPr>
        <p:spPr>
          <a:xfrm>
            <a:off x="345236" y="5235081"/>
            <a:ext cx="11595230" cy="1298883"/>
          </a:xfrm>
          <a:prstGeom prst="rect">
            <a:avLst/>
          </a:prstGeom>
          <a:solidFill>
            <a:schemeClr val="accent1">
              <a:alpha val="3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D2F15942-5E26-49D9-849D-33B19108405F}"/>
              </a:ext>
            </a:extLst>
          </p:cNvPr>
          <p:cNvCxnSpPr>
            <a:cxnSpLocks/>
          </p:cNvCxnSpPr>
          <p:nvPr/>
        </p:nvCxnSpPr>
        <p:spPr>
          <a:xfrm flipH="1">
            <a:off x="5909940" y="4812447"/>
            <a:ext cx="1065446" cy="391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671D1475-F37D-4B51-A321-A38902C89279}"/>
              </a:ext>
            </a:extLst>
          </p:cNvPr>
          <p:cNvSpPr/>
          <p:nvPr/>
        </p:nvSpPr>
        <p:spPr>
          <a:xfrm>
            <a:off x="558702" y="1940774"/>
            <a:ext cx="765274" cy="175526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50CC3216-7FC7-4E66-9A5D-CB00D180E7A0}"/>
              </a:ext>
            </a:extLst>
          </p:cNvPr>
          <p:cNvSpPr/>
          <p:nvPr/>
        </p:nvSpPr>
        <p:spPr>
          <a:xfrm>
            <a:off x="507019" y="2590659"/>
            <a:ext cx="328800" cy="10977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C4200479-D7B2-4DEC-BA77-46136BC6B97F}"/>
              </a:ext>
            </a:extLst>
          </p:cNvPr>
          <p:cNvSpPr/>
          <p:nvPr/>
        </p:nvSpPr>
        <p:spPr>
          <a:xfrm>
            <a:off x="507019" y="4640083"/>
            <a:ext cx="546961" cy="10977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0428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A6AA562-AA24-46BA-BDEE-3CAC7E38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08D44C-2241-4380-BBFA-1D85BF01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8DEF7EA-45E6-4531-9728-6E9B9E19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97C946C-2828-4F9F-8717-0780AC30FAD1}"/>
              </a:ext>
            </a:extLst>
          </p:cNvPr>
          <p:cNvSpPr txBox="1"/>
          <p:nvPr/>
        </p:nvSpPr>
        <p:spPr>
          <a:xfrm>
            <a:off x="7070794" y="4040542"/>
            <a:ext cx="4302492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Sistem dosyalarının gerçek yollarının takma isimlerle manipülasyonu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Mevcut takma isimler ve yeni oluşturma </a:t>
            </a:r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(aynı yol için birden fazla takma isim oluşturulabilir.)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105F3BCD-2E52-4CA0-A46C-FD5133669BFB}"/>
              </a:ext>
            </a:extLst>
          </p:cNvPr>
          <p:cNvSpPr/>
          <p:nvPr/>
        </p:nvSpPr>
        <p:spPr>
          <a:xfrm>
            <a:off x="413886" y="2512194"/>
            <a:ext cx="11665819" cy="1289786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09FABF05-02A2-4500-A11D-C5FF1959C3B8}"/>
              </a:ext>
            </a:extLst>
          </p:cNvPr>
          <p:cNvCxnSpPr>
            <a:cxnSpLocks/>
          </p:cNvCxnSpPr>
          <p:nvPr/>
        </p:nvCxnSpPr>
        <p:spPr>
          <a:xfrm flipH="1" flipV="1">
            <a:off x="992981" y="1902619"/>
            <a:ext cx="5937208" cy="3160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D4D751B5-95A7-43FE-A48E-BC5982FCE81B}"/>
              </a:ext>
            </a:extLst>
          </p:cNvPr>
          <p:cNvCxnSpPr>
            <a:cxnSpLocks/>
          </p:cNvCxnSpPr>
          <p:nvPr/>
        </p:nvCxnSpPr>
        <p:spPr>
          <a:xfrm flipH="1" flipV="1">
            <a:off x="6381549" y="3929832"/>
            <a:ext cx="548640" cy="1133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4FD9A8F0-098E-4630-96AC-97635E353B90}"/>
              </a:ext>
            </a:extLst>
          </p:cNvPr>
          <p:cNvSpPr/>
          <p:nvPr/>
        </p:nvSpPr>
        <p:spPr>
          <a:xfrm>
            <a:off x="392906" y="1736975"/>
            <a:ext cx="564358" cy="1489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709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78AF5B-B058-43A4-8CF6-EFC056F7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338356-7AC6-4DA5-9C5E-B3C70768E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A212889-C7BC-4EC6-B3F5-A2C99A2B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C51D62E-3FFA-474E-BA9B-F278AB44E3D9}"/>
              </a:ext>
            </a:extLst>
          </p:cNvPr>
          <p:cNvSpPr txBox="1"/>
          <p:nvPr/>
        </p:nvSpPr>
        <p:spPr>
          <a:xfrm>
            <a:off x="6968691" y="2444817"/>
            <a:ext cx="388860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Dosyanın gerçek konumu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A0DEFB1-6052-4171-A5BA-96080456AC4A}"/>
              </a:ext>
            </a:extLst>
          </p:cNvPr>
          <p:cNvSpPr txBox="1"/>
          <p:nvPr/>
        </p:nvSpPr>
        <p:spPr>
          <a:xfrm>
            <a:off x="6968691" y="3168322"/>
            <a:ext cx="3888606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Belirtilen konum için oluşturulacak takma isim konumu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8AE6C880-77DC-4DA7-8A43-97217CFA2EBB}"/>
              </a:ext>
            </a:extLst>
          </p:cNvPr>
          <p:cNvCxnSpPr/>
          <p:nvPr/>
        </p:nvCxnSpPr>
        <p:spPr>
          <a:xfrm flipH="1" flipV="1">
            <a:off x="3946358" y="2222287"/>
            <a:ext cx="3022333" cy="407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54D4008B-8A21-45B7-9F4D-CA110B4EF83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946358" y="2814149"/>
            <a:ext cx="3022333" cy="677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9AF6DFBE-5CC9-43E3-BBE5-B3CB7ACBDB1E}"/>
              </a:ext>
            </a:extLst>
          </p:cNvPr>
          <p:cNvSpPr/>
          <p:nvPr/>
        </p:nvSpPr>
        <p:spPr>
          <a:xfrm>
            <a:off x="1431131" y="2141905"/>
            <a:ext cx="2432844" cy="18536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133CBE17-00F2-4B7E-84D8-7BCE0F587ADA}"/>
              </a:ext>
            </a:extLst>
          </p:cNvPr>
          <p:cNvSpPr/>
          <p:nvPr/>
        </p:nvSpPr>
        <p:spPr>
          <a:xfrm>
            <a:off x="1431131" y="2669147"/>
            <a:ext cx="2432844" cy="185368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02903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5A86789-F78E-46AB-9413-720B2416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8429B2-E90F-4341-811C-78EE4DB63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62CEB3C-879A-4BEE-A5CF-1488C337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7F3CF0F-1352-40C6-8097-2BD78DB65CD5}"/>
              </a:ext>
            </a:extLst>
          </p:cNvPr>
          <p:cNvSpPr txBox="1"/>
          <p:nvPr/>
        </p:nvSpPr>
        <p:spPr>
          <a:xfrm>
            <a:off x="5452864" y="2983657"/>
            <a:ext cx="6329779" cy="230832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Eklenen içeriklerden haberdar olması adına kullanıcılara gönderilen e-</a:t>
            </a:r>
            <a:r>
              <a:rPr lang="tr-TR" dirty="0" err="1">
                <a:solidFill>
                  <a:schemeClr val="bg1"/>
                </a:solidFill>
              </a:rPr>
              <a:t>mail’in</a:t>
            </a:r>
            <a:r>
              <a:rPr lang="tr-TR" dirty="0">
                <a:solidFill>
                  <a:schemeClr val="bg1"/>
                </a:solidFill>
              </a:rPr>
              <a:t> konfigürasyonu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FFFF00"/>
                </a:highlight>
              </a:rPr>
              <a:t>Açıklama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00FF00"/>
                </a:highlight>
              </a:rPr>
              <a:t>1 gönderide bulunacak içerik adedi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00FFFF"/>
                </a:highlight>
              </a:rPr>
              <a:t>Gönderilen içeriklerin biçimi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690BCE1-E960-4565-8668-50012E7BC9FF}"/>
              </a:ext>
            </a:extLst>
          </p:cNvPr>
          <p:cNvCxnSpPr>
            <a:cxnSpLocks/>
          </p:cNvCxnSpPr>
          <p:nvPr/>
        </p:nvCxnSpPr>
        <p:spPr>
          <a:xfrm flipH="1" flipV="1">
            <a:off x="1207363" y="1979728"/>
            <a:ext cx="4198614" cy="1909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F023D18C-5F30-4AA4-BB89-8F684A8F6143}"/>
              </a:ext>
            </a:extLst>
          </p:cNvPr>
          <p:cNvCxnSpPr>
            <a:cxnSpLocks/>
          </p:cNvCxnSpPr>
          <p:nvPr/>
        </p:nvCxnSpPr>
        <p:spPr>
          <a:xfrm flipH="1" flipV="1">
            <a:off x="818714" y="3142697"/>
            <a:ext cx="4587263" cy="1340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03CCB105-8A1C-4FB8-8112-4842A4B86994}"/>
              </a:ext>
            </a:extLst>
          </p:cNvPr>
          <p:cNvCxnSpPr>
            <a:cxnSpLocks/>
          </p:cNvCxnSpPr>
          <p:nvPr/>
        </p:nvCxnSpPr>
        <p:spPr>
          <a:xfrm flipH="1" flipV="1">
            <a:off x="1447062" y="3667819"/>
            <a:ext cx="3958915" cy="1262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Dikdörtgen 16">
            <a:extLst>
              <a:ext uri="{FF2B5EF4-FFF2-40B4-BE49-F238E27FC236}">
                <a16:creationId xmlns:a16="http://schemas.microsoft.com/office/drawing/2014/main" id="{3B6D0E76-07EF-4290-9DEC-43D88465BBFE}"/>
              </a:ext>
            </a:extLst>
          </p:cNvPr>
          <p:cNvSpPr/>
          <p:nvPr/>
        </p:nvSpPr>
        <p:spPr>
          <a:xfrm>
            <a:off x="458056" y="1886901"/>
            <a:ext cx="701614" cy="10977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B79C7BBC-D67A-4ECC-99EC-529F9BA9E952}"/>
              </a:ext>
            </a:extLst>
          </p:cNvPr>
          <p:cNvSpPr/>
          <p:nvPr/>
        </p:nvSpPr>
        <p:spPr>
          <a:xfrm>
            <a:off x="458055" y="3055741"/>
            <a:ext cx="315851" cy="13751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C24F460C-5E41-4FE4-95EE-0FAD3D3D961F}"/>
              </a:ext>
            </a:extLst>
          </p:cNvPr>
          <p:cNvSpPr/>
          <p:nvPr/>
        </p:nvSpPr>
        <p:spPr>
          <a:xfrm>
            <a:off x="458055" y="3535771"/>
            <a:ext cx="942120" cy="157547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42171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93C3E4F-9ABA-456F-A5C3-EFA2F7C1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B9E1F7-5E40-4559-8F33-A2AB40FD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A641229-155E-4F9C-B1BC-10A5FC19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4135A19-FD2D-4132-9051-134FD6A2ACE8}"/>
              </a:ext>
            </a:extLst>
          </p:cNvPr>
          <p:cNvSpPr txBox="1"/>
          <p:nvPr/>
        </p:nvSpPr>
        <p:spPr>
          <a:xfrm>
            <a:off x="7717332" y="3024879"/>
            <a:ext cx="4396205" cy="258532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Siteye ait temel bilgiler ve ayarlar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00FFFF"/>
                </a:highlight>
              </a:rPr>
              <a:t>Site isim, slogan, e-mail bilgileri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00FF00"/>
                </a:highlight>
              </a:rPr>
              <a:t>Ana sayfa </a:t>
            </a:r>
            <a:r>
              <a:rPr lang="tr-TR" dirty="0" err="1">
                <a:solidFill>
                  <a:schemeClr val="bg1"/>
                </a:solidFill>
                <a:highlight>
                  <a:srgbClr val="00FF00"/>
                </a:highlight>
              </a:rPr>
              <a:t>url’i</a:t>
            </a:r>
            <a:endParaRPr lang="tr-TR" dirty="0">
              <a:solidFill>
                <a:schemeClr val="bg1"/>
              </a:solidFill>
              <a:highlight>
                <a:srgbClr val="00FF00"/>
              </a:highlight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FF0000"/>
                </a:highlight>
              </a:rPr>
              <a:t>Yaygın olarak geri dönen http hataları sonucu, kullanıcının yönlendirileceği </a:t>
            </a:r>
            <a:r>
              <a:rPr lang="tr-TR" dirty="0" err="1">
                <a:solidFill>
                  <a:schemeClr val="bg1"/>
                </a:solidFill>
                <a:highlight>
                  <a:srgbClr val="FF0000"/>
                </a:highlight>
              </a:rPr>
              <a:t>url’ler</a:t>
            </a:r>
            <a:endParaRPr lang="tr-TR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8DBAF045-481A-4DB5-B526-22E14847C904}"/>
              </a:ext>
            </a:extLst>
          </p:cNvPr>
          <p:cNvCxnSpPr>
            <a:cxnSpLocks/>
          </p:cNvCxnSpPr>
          <p:nvPr/>
        </p:nvCxnSpPr>
        <p:spPr>
          <a:xfrm flipH="1" flipV="1">
            <a:off x="3793402" y="4209862"/>
            <a:ext cx="3800931" cy="131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B3DAE2D2-BA92-4CE9-A7B6-72E8F119B5FE}"/>
              </a:ext>
            </a:extLst>
          </p:cNvPr>
          <p:cNvCxnSpPr>
            <a:cxnSpLocks/>
          </p:cNvCxnSpPr>
          <p:nvPr/>
        </p:nvCxnSpPr>
        <p:spPr>
          <a:xfrm flipH="1" flipV="1">
            <a:off x="3938259" y="2888056"/>
            <a:ext cx="3656074" cy="798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D05E6CB2-3ED1-454D-A9EA-8AF458E60DC7}"/>
              </a:ext>
            </a:extLst>
          </p:cNvPr>
          <p:cNvCxnSpPr>
            <a:cxnSpLocks/>
          </p:cNvCxnSpPr>
          <p:nvPr/>
        </p:nvCxnSpPr>
        <p:spPr>
          <a:xfrm flipH="1">
            <a:off x="2996698" y="5139891"/>
            <a:ext cx="4597635" cy="283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9EE146A7-A99A-409E-B22D-C8FDAB2F096C}"/>
              </a:ext>
            </a:extLst>
          </p:cNvPr>
          <p:cNvSpPr/>
          <p:nvPr/>
        </p:nvSpPr>
        <p:spPr>
          <a:xfrm>
            <a:off x="533444" y="4763252"/>
            <a:ext cx="2340255" cy="120320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84A53640-C0DD-4015-B3A5-FFA4E4119AA0}"/>
              </a:ext>
            </a:extLst>
          </p:cNvPr>
          <p:cNvSpPr/>
          <p:nvPr/>
        </p:nvSpPr>
        <p:spPr>
          <a:xfrm>
            <a:off x="1555750" y="4154974"/>
            <a:ext cx="2180431" cy="18107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BF0CACAD-70B2-445F-8D9E-94B51397998E}"/>
              </a:ext>
            </a:extLst>
          </p:cNvPr>
          <p:cNvSpPr/>
          <p:nvPr/>
        </p:nvSpPr>
        <p:spPr>
          <a:xfrm>
            <a:off x="588168" y="2706982"/>
            <a:ext cx="3217070" cy="18107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11288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C682D30-CF43-4BB8-8B3E-A38A843B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3BED80-0681-44A5-A1A0-685B2A52D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8987E41-8DA2-4746-86A8-0ACCD95A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5856869-FAFF-412D-97F0-C7ABDCE3E66D}"/>
              </a:ext>
            </a:extLst>
          </p:cNvPr>
          <p:cNvSpPr txBox="1"/>
          <p:nvPr/>
        </p:nvSpPr>
        <p:spPr>
          <a:xfrm>
            <a:off x="5771142" y="3479617"/>
            <a:ext cx="6011501" cy="258532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Cron</a:t>
            </a:r>
            <a:r>
              <a:rPr lang="tr-TR" dirty="0">
                <a:solidFill>
                  <a:schemeClr val="bg1"/>
                </a:solidFill>
              </a:rPr>
              <a:t> ayarları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Cron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Websitenize</a:t>
            </a:r>
            <a:r>
              <a:rPr lang="tr-TR" dirty="0">
                <a:solidFill>
                  <a:schemeClr val="bg1"/>
                </a:solidFill>
              </a:rPr>
              <a:t> ait modüllerin güncelliğini veya içeriklerin adreslemelerini otomatik veya </a:t>
            </a:r>
            <a:r>
              <a:rPr lang="tr-TR" dirty="0" err="1">
                <a:solidFill>
                  <a:schemeClr val="bg1"/>
                </a:solidFill>
              </a:rPr>
              <a:t>manual</a:t>
            </a:r>
            <a:r>
              <a:rPr lang="tr-TR" dirty="0">
                <a:solidFill>
                  <a:schemeClr val="bg1"/>
                </a:solidFill>
              </a:rPr>
              <a:t> test etmenizi sağlayan araç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Yapılan testler kaydedilir ve istediğiniz zaman kontrol edebilirsiniz. 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Bkz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: 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Reports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Recent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 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Log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 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Messages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Cron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Filter</a:t>
            </a:r>
            <a:endParaRPr lang="tr-TR" dirty="0">
              <a:solidFill>
                <a:srgbClr val="FFC000"/>
              </a:solidFill>
              <a:highlight>
                <a:srgbClr val="FF00FF"/>
              </a:highlight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09771D2-4035-4470-A733-E1DC3B7B358D}"/>
              </a:ext>
            </a:extLst>
          </p:cNvPr>
          <p:cNvCxnSpPr>
            <a:cxnSpLocks/>
          </p:cNvCxnSpPr>
          <p:nvPr/>
        </p:nvCxnSpPr>
        <p:spPr>
          <a:xfrm flipH="1" flipV="1">
            <a:off x="1585913" y="3274219"/>
            <a:ext cx="4140184" cy="2212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4E94BD88-1200-44CB-A11B-6879FD3ABA5B}"/>
              </a:ext>
            </a:extLst>
          </p:cNvPr>
          <p:cNvSpPr/>
          <p:nvPr/>
        </p:nvSpPr>
        <p:spPr>
          <a:xfrm>
            <a:off x="572927" y="3118462"/>
            <a:ext cx="993935" cy="120037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3127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0FE11AD-B206-43E2-9614-22CC657E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38EE87-64DD-461C-91E6-17D1CE00C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198FF64-F491-477F-9D02-74E1E79A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BDDC303-A52F-44AA-84EA-6FFB1DF6DF80}"/>
              </a:ext>
            </a:extLst>
          </p:cNvPr>
          <p:cNvSpPr txBox="1"/>
          <p:nvPr/>
        </p:nvSpPr>
        <p:spPr>
          <a:xfrm>
            <a:off x="4679523" y="3578877"/>
            <a:ext cx="6693763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Server dosyaları arasında gezinmeyi kolaylaştıran kısa yollar ekleyebilirsiniz. </a:t>
            </a:r>
            <a:r>
              <a:rPr lang="tr-TR" dirty="0">
                <a:solidFill>
                  <a:srgbClr val="FF0000"/>
                </a:solidFill>
              </a:rPr>
              <a:t>(pratikte </a:t>
            </a:r>
            <a:r>
              <a:rPr lang="tr-TR" dirty="0" err="1">
                <a:solidFill>
                  <a:srgbClr val="FF0000"/>
                </a:solidFill>
              </a:rPr>
              <a:t>internal</a:t>
            </a:r>
            <a:r>
              <a:rPr lang="tr-TR" dirty="0">
                <a:solidFill>
                  <a:srgbClr val="FF0000"/>
                </a:solidFill>
              </a:rPr>
              <a:t> linkten farkı yoktur denebilir)</a:t>
            </a:r>
          </a:p>
        </p:txBody>
      </p:sp>
    </p:spTree>
    <p:extLst>
      <p:ext uri="{BB962C8B-B14F-4D97-AF65-F5344CB8AC3E}">
        <p14:creationId xmlns:p14="http://schemas.microsoft.com/office/powerpoint/2010/main" val="32887408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FFAFFD7-2A54-48B2-831B-0B423A4AA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1E5B98-EC56-4363-BF2C-5625B7D33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45F3B24-4BA2-4F3C-B278-AF1351E3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32AECD5-AC75-4FAC-A3F3-21236CD295DA}"/>
              </a:ext>
            </a:extLst>
          </p:cNvPr>
          <p:cNvSpPr txBox="1"/>
          <p:nvPr/>
        </p:nvSpPr>
        <p:spPr>
          <a:xfrm>
            <a:off x="722609" y="4164594"/>
            <a:ext cx="625974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altında bulunan 2 </a:t>
            </a:r>
            <a:r>
              <a:rPr lang="tr-TR" dirty="0" err="1">
                <a:solidFill>
                  <a:schemeClr val="bg1"/>
                </a:solidFill>
              </a:rPr>
              <a:t>shortcut’ı</a:t>
            </a:r>
            <a:r>
              <a:rPr lang="tr-TR" dirty="0">
                <a:solidFill>
                  <a:schemeClr val="bg1"/>
                </a:solidFill>
              </a:rPr>
              <a:t> görüyorsunuz. </a:t>
            </a:r>
            <a:r>
              <a:rPr lang="tr-TR" dirty="0" err="1">
                <a:solidFill>
                  <a:schemeClr val="bg1"/>
                </a:solidFill>
              </a:rPr>
              <a:t>Add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content</a:t>
            </a:r>
            <a:r>
              <a:rPr lang="tr-TR" dirty="0">
                <a:solidFill>
                  <a:schemeClr val="bg1"/>
                </a:solidFill>
              </a:rPr>
              <a:t> adlı </a:t>
            </a:r>
            <a:r>
              <a:rPr lang="tr-TR" dirty="0" err="1">
                <a:solidFill>
                  <a:schemeClr val="bg1"/>
                </a:solidFill>
              </a:rPr>
              <a:t>shortcut</a:t>
            </a:r>
            <a:r>
              <a:rPr lang="tr-TR" dirty="0">
                <a:solidFill>
                  <a:schemeClr val="bg1"/>
                </a:solidFill>
              </a:rPr>
              <a:t> için </a:t>
            </a:r>
            <a:r>
              <a:rPr lang="tr-TR" dirty="0" err="1">
                <a:solidFill>
                  <a:srgbClr val="FF0000"/>
                </a:solidFill>
              </a:rPr>
              <a:t>edit</a:t>
            </a:r>
            <a:r>
              <a:rPr lang="tr-TR" dirty="0" err="1">
                <a:solidFill>
                  <a:schemeClr val="bg1"/>
                </a:solidFill>
              </a:rPr>
              <a:t>’e</a:t>
            </a:r>
            <a:r>
              <a:rPr lang="tr-TR" dirty="0">
                <a:solidFill>
                  <a:schemeClr val="bg1"/>
                </a:solidFill>
              </a:rPr>
              <a:t> tıklıyorum.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393B7012-D43D-44FB-928B-469B967585A5}"/>
              </a:ext>
            </a:extLst>
          </p:cNvPr>
          <p:cNvCxnSpPr>
            <a:cxnSpLocks/>
          </p:cNvCxnSpPr>
          <p:nvPr/>
        </p:nvCxnSpPr>
        <p:spPr>
          <a:xfrm flipV="1">
            <a:off x="4171950" y="3165391"/>
            <a:ext cx="1073150" cy="930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01A4C109-1B0F-43AE-A14F-F4AF2A1B5A34}"/>
              </a:ext>
            </a:extLst>
          </p:cNvPr>
          <p:cNvSpPr/>
          <p:nvPr/>
        </p:nvSpPr>
        <p:spPr>
          <a:xfrm>
            <a:off x="5296277" y="2895600"/>
            <a:ext cx="666373" cy="26979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92668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FA96405-2BF9-4042-A96F-40E60BEE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DAF6F7-2F19-4280-B16C-DA80390B4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05EBE7C-137F-4DF8-A5D0-F148E301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11D204B-B35D-4077-8C16-300C79EFD0A6}"/>
              </a:ext>
            </a:extLst>
          </p:cNvPr>
          <p:cNvSpPr txBox="1"/>
          <p:nvPr/>
        </p:nvSpPr>
        <p:spPr>
          <a:xfrm>
            <a:off x="7989903" y="1935332"/>
            <a:ext cx="2185214" cy="92333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  <a:highlight>
                  <a:srgbClr val="00FFFF"/>
                </a:highlight>
              </a:rPr>
              <a:t>Kısayol</a:t>
            </a:r>
            <a:r>
              <a:rPr lang="tr-TR" dirty="0">
                <a:solidFill>
                  <a:schemeClr val="bg1"/>
                </a:solidFill>
                <a:highlight>
                  <a:srgbClr val="00FFFF"/>
                </a:highlight>
              </a:rPr>
              <a:t> ismi</a:t>
            </a:r>
          </a:p>
          <a:p>
            <a:r>
              <a:rPr lang="tr-TR" dirty="0">
                <a:solidFill>
                  <a:schemeClr val="bg1"/>
                </a:solidFill>
              </a:rPr>
              <a:t>ve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FF0000"/>
                </a:highlight>
              </a:rPr>
              <a:t>yönlendireceği </a:t>
            </a:r>
            <a:r>
              <a:rPr lang="tr-TR" dirty="0" err="1">
                <a:solidFill>
                  <a:schemeClr val="bg1"/>
                </a:solidFill>
                <a:highlight>
                  <a:srgbClr val="FF0000"/>
                </a:highlight>
              </a:rPr>
              <a:t>url</a:t>
            </a:r>
            <a:endParaRPr lang="tr-TR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D92F937-D363-43E3-BCDA-A077BF0F274C}"/>
              </a:ext>
            </a:extLst>
          </p:cNvPr>
          <p:cNvCxnSpPr>
            <a:cxnSpLocks/>
          </p:cNvCxnSpPr>
          <p:nvPr/>
        </p:nvCxnSpPr>
        <p:spPr>
          <a:xfrm flipH="1">
            <a:off x="2707691" y="2130641"/>
            <a:ext cx="5163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4F8EE64F-0D6D-4F85-8647-C3378AF6B780}"/>
              </a:ext>
            </a:extLst>
          </p:cNvPr>
          <p:cNvCxnSpPr>
            <a:cxnSpLocks/>
          </p:cNvCxnSpPr>
          <p:nvPr/>
        </p:nvCxnSpPr>
        <p:spPr>
          <a:xfrm flipH="1" flipV="1">
            <a:off x="4716782" y="2621280"/>
            <a:ext cx="3179443" cy="74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9985DD3A-20C9-49ED-B242-D1B232939076}"/>
              </a:ext>
            </a:extLst>
          </p:cNvPr>
          <p:cNvSpPr/>
          <p:nvPr/>
        </p:nvSpPr>
        <p:spPr>
          <a:xfrm>
            <a:off x="462463" y="2011803"/>
            <a:ext cx="2166437" cy="185291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4FABBFA0-1E76-4481-A16A-64A280E5DF21}"/>
              </a:ext>
            </a:extLst>
          </p:cNvPr>
          <p:cNvSpPr/>
          <p:nvPr/>
        </p:nvSpPr>
        <p:spPr>
          <a:xfrm>
            <a:off x="1433513" y="2545555"/>
            <a:ext cx="3209925" cy="17859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4059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75644C3-A691-4470-B50F-57EB1351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683EBB-8883-4AB3-9400-3A495AA9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9D5D03D-0465-4D05-9268-ACF23F1B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7564BF3-B260-4783-86AD-81AEC0C52766}"/>
              </a:ext>
            </a:extLst>
          </p:cNvPr>
          <p:cNvSpPr txBox="1"/>
          <p:nvPr/>
        </p:nvSpPr>
        <p:spPr>
          <a:xfrm>
            <a:off x="7199790" y="1094472"/>
            <a:ext cx="3804760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Dosyaların bulunduğu konum değiştirmek için </a:t>
            </a:r>
            <a:r>
              <a:rPr lang="tr-TR" sz="1000" dirty="0" err="1">
                <a:solidFill>
                  <a:srgbClr val="FFFF00"/>
                </a:solidFill>
              </a:rPr>
              <a:t>settings.php</a:t>
            </a:r>
            <a:r>
              <a:rPr lang="tr-TR" sz="1000" dirty="0">
                <a:solidFill>
                  <a:srgbClr val="FFFF00"/>
                </a:solidFill>
              </a:rPr>
              <a:t> </a:t>
            </a:r>
            <a:r>
              <a:rPr lang="tr-TR" sz="1000" dirty="0">
                <a:solidFill>
                  <a:schemeClr val="bg1"/>
                </a:solidFill>
              </a:rPr>
              <a:t>içine </a:t>
            </a:r>
            <a:r>
              <a:rPr lang="tr-TR" sz="1000" dirty="0">
                <a:solidFill>
                  <a:schemeClr val="accent1">
                    <a:lumMod val="75000"/>
                  </a:schemeClr>
                </a:solidFill>
              </a:rPr>
              <a:t>$</a:t>
            </a:r>
            <a:r>
              <a:rPr lang="tr-TR" sz="1000" dirty="0" err="1">
                <a:solidFill>
                  <a:schemeClr val="accent1">
                    <a:lumMod val="75000"/>
                  </a:schemeClr>
                </a:solidFill>
              </a:rPr>
              <a:t>settings</a:t>
            </a:r>
            <a:r>
              <a:rPr lang="tr-TR" sz="1000" dirty="0">
                <a:solidFill>
                  <a:schemeClr val="accent1">
                    <a:lumMod val="75000"/>
                  </a:schemeClr>
                </a:solidFill>
              </a:rPr>
              <a:t>['</a:t>
            </a:r>
            <a:r>
              <a:rPr lang="tr-TR" sz="1000" dirty="0" err="1">
                <a:solidFill>
                  <a:schemeClr val="accent1">
                    <a:lumMod val="75000"/>
                  </a:schemeClr>
                </a:solidFill>
              </a:rPr>
              <a:t>file_public_path</a:t>
            </a:r>
            <a:r>
              <a:rPr lang="tr-TR" sz="1000" dirty="0">
                <a:solidFill>
                  <a:schemeClr val="accent1">
                    <a:lumMod val="75000"/>
                  </a:schemeClr>
                </a:solidFill>
              </a:rPr>
              <a:t>’] = ‘KONUM’ </a:t>
            </a:r>
            <a:r>
              <a:rPr lang="tr-TR" sz="1000" dirty="0">
                <a:solidFill>
                  <a:schemeClr val="bg1"/>
                </a:solidFill>
              </a:rPr>
              <a:t>şeklinde bir değişiklik yapabilirsiniz.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308D0BE-CE79-42C5-8121-F044313AC256}"/>
              </a:ext>
            </a:extLst>
          </p:cNvPr>
          <p:cNvSpPr txBox="1"/>
          <p:nvPr/>
        </p:nvSpPr>
        <p:spPr>
          <a:xfrm>
            <a:off x="7199790" y="1884563"/>
            <a:ext cx="4182208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Dosyaların URL’lerinin bulunduğu konum aynı şekilde </a:t>
            </a:r>
            <a:r>
              <a:rPr lang="tr-TR" sz="1000" dirty="0" err="1">
                <a:solidFill>
                  <a:srgbClr val="FFFF00"/>
                </a:solidFill>
              </a:rPr>
              <a:t>settings.php</a:t>
            </a:r>
            <a:r>
              <a:rPr lang="tr-TR" sz="1000" dirty="0">
                <a:solidFill>
                  <a:srgbClr val="FFFF00"/>
                </a:solidFill>
              </a:rPr>
              <a:t> </a:t>
            </a:r>
            <a:r>
              <a:rPr lang="tr-TR" sz="1000" dirty="0">
                <a:solidFill>
                  <a:schemeClr val="bg1"/>
                </a:solidFill>
              </a:rPr>
              <a:t>içinde bir değişiklik yapabilirsiniz.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95DE9654-EAAA-4BDA-85C6-4D614C2B0C6F}"/>
              </a:ext>
            </a:extLst>
          </p:cNvPr>
          <p:cNvSpPr/>
          <p:nvPr/>
        </p:nvSpPr>
        <p:spPr>
          <a:xfrm>
            <a:off x="7199790" y="2641964"/>
            <a:ext cx="4234970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tr-TR" sz="1000" dirty="0" err="1">
                <a:solidFill>
                  <a:schemeClr val="bg1"/>
                </a:solidFill>
              </a:rPr>
              <a:t>Web’den</a:t>
            </a:r>
            <a:r>
              <a:rPr lang="tr-TR" sz="1000" dirty="0">
                <a:solidFill>
                  <a:schemeClr val="bg1"/>
                </a:solidFill>
              </a:rPr>
              <a:t> erişilmesini istemediğiniz dosyaların saklandığı bir konum oluşturmak için yine </a:t>
            </a:r>
            <a:r>
              <a:rPr lang="tr-TR" sz="1000" dirty="0" err="1">
                <a:solidFill>
                  <a:srgbClr val="FFFF00"/>
                </a:solidFill>
              </a:rPr>
              <a:t>settings.php</a:t>
            </a:r>
            <a:r>
              <a:rPr lang="tr-TR" sz="1000" dirty="0">
                <a:solidFill>
                  <a:srgbClr val="FFFF00"/>
                </a:solidFill>
              </a:rPr>
              <a:t> </a:t>
            </a:r>
            <a:r>
              <a:rPr lang="tr-TR" sz="1000" dirty="0">
                <a:solidFill>
                  <a:schemeClr val="bg1"/>
                </a:solidFill>
              </a:rPr>
              <a:t>dosyasını düzenlemelisiniz.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E0BBE3BC-3E93-4FA4-BA04-4F65430A3E9D}"/>
              </a:ext>
            </a:extLst>
          </p:cNvPr>
          <p:cNvCxnSpPr>
            <a:cxnSpLocks/>
          </p:cNvCxnSpPr>
          <p:nvPr/>
        </p:nvCxnSpPr>
        <p:spPr>
          <a:xfrm flipH="1">
            <a:off x="1450181" y="1371471"/>
            <a:ext cx="5645944" cy="644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6230E57A-0553-419F-B42B-AEFCC6968BCE}"/>
              </a:ext>
            </a:extLst>
          </p:cNvPr>
          <p:cNvCxnSpPr>
            <a:cxnSpLocks/>
          </p:cNvCxnSpPr>
          <p:nvPr/>
        </p:nvCxnSpPr>
        <p:spPr>
          <a:xfrm flipH="1">
            <a:off x="2199992" y="2078105"/>
            <a:ext cx="4896133" cy="413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A47FD029-9BC8-4177-AF0A-113CE5CF9273}"/>
              </a:ext>
            </a:extLst>
          </p:cNvPr>
          <p:cNvCxnSpPr>
            <a:cxnSpLocks/>
          </p:cNvCxnSpPr>
          <p:nvPr/>
        </p:nvCxnSpPr>
        <p:spPr>
          <a:xfrm flipH="1">
            <a:off x="776288" y="2820379"/>
            <a:ext cx="6319837" cy="194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Dikdörtgen 17">
            <a:extLst>
              <a:ext uri="{FF2B5EF4-FFF2-40B4-BE49-F238E27FC236}">
                <a16:creationId xmlns:a16="http://schemas.microsoft.com/office/drawing/2014/main" id="{65CF5E74-3CB6-4A12-A34D-E3F7EEE36904}"/>
              </a:ext>
            </a:extLst>
          </p:cNvPr>
          <p:cNvSpPr/>
          <p:nvPr/>
        </p:nvSpPr>
        <p:spPr>
          <a:xfrm>
            <a:off x="7210643" y="3286223"/>
            <a:ext cx="3438307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Geçici dosyaların saklandığı konum ve yaşam süresi</a:t>
            </a: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EB24EFA2-0D88-4539-8FC5-63BF2016BCEF}"/>
              </a:ext>
            </a:extLst>
          </p:cNvPr>
          <p:cNvCxnSpPr>
            <a:cxnSpLocks/>
          </p:cNvCxnSpPr>
          <p:nvPr/>
        </p:nvCxnSpPr>
        <p:spPr>
          <a:xfrm flipH="1">
            <a:off x="3748136" y="3429000"/>
            <a:ext cx="3281314" cy="57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B5F55D6E-7A80-4955-8060-06A3B0B44331}"/>
              </a:ext>
            </a:extLst>
          </p:cNvPr>
          <p:cNvCxnSpPr>
            <a:cxnSpLocks/>
          </p:cNvCxnSpPr>
          <p:nvPr/>
        </p:nvCxnSpPr>
        <p:spPr>
          <a:xfrm flipH="1">
            <a:off x="1158845" y="3429000"/>
            <a:ext cx="5870605" cy="1070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Dikdörtgen 24">
            <a:extLst>
              <a:ext uri="{FF2B5EF4-FFF2-40B4-BE49-F238E27FC236}">
                <a16:creationId xmlns:a16="http://schemas.microsoft.com/office/drawing/2014/main" id="{8AA6AFF2-0016-48EE-B470-E88BFC01A7D4}"/>
              </a:ext>
            </a:extLst>
          </p:cNvPr>
          <p:cNvSpPr/>
          <p:nvPr/>
        </p:nvSpPr>
        <p:spPr>
          <a:xfrm>
            <a:off x="459581" y="1890156"/>
            <a:ext cx="954882" cy="26975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1A1156F2-B9E5-4A27-B974-ACEADFA1BAE4}"/>
              </a:ext>
            </a:extLst>
          </p:cNvPr>
          <p:cNvSpPr/>
          <p:nvPr/>
        </p:nvSpPr>
        <p:spPr>
          <a:xfrm>
            <a:off x="459580" y="2352750"/>
            <a:ext cx="1712119" cy="279680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0DCA679F-B398-4A5A-99CC-B57BEDEA6B1F}"/>
              </a:ext>
            </a:extLst>
          </p:cNvPr>
          <p:cNvSpPr/>
          <p:nvPr/>
        </p:nvSpPr>
        <p:spPr>
          <a:xfrm>
            <a:off x="459581" y="2959827"/>
            <a:ext cx="297657" cy="10977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60669ADB-832B-4358-BD01-03CDA70138F9}"/>
              </a:ext>
            </a:extLst>
          </p:cNvPr>
          <p:cNvSpPr/>
          <p:nvPr/>
        </p:nvSpPr>
        <p:spPr>
          <a:xfrm>
            <a:off x="459581" y="3409332"/>
            <a:ext cx="3210719" cy="19111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BBADBA62-C7F1-4D7E-8315-161FC0221D03}"/>
              </a:ext>
            </a:extLst>
          </p:cNvPr>
          <p:cNvSpPr/>
          <p:nvPr/>
        </p:nvSpPr>
        <p:spPr>
          <a:xfrm>
            <a:off x="459581" y="4444685"/>
            <a:ext cx="607219" cy="141603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709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A53B20B-2C8C-454B-9A8C-87238998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58A15D-20A6-4C1D-9549-FBD06284C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CD3CCB-972A-465C-B24D-34BB162A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CDF3A0B-274C-4C74-82D5-BFA176EA1D7C}"/>
              </a:ext>
            </a:extLst>
          </p:cNvPr>
          <p:cNvSpPr txBox="1"/>
          <p:nvPr/>
        </p:nvSpPr>
        <p:spPr>
          <a:xfrm>
            <a:off x="741145" y="1511166"/>
            <a:ext cx="2127183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0070C0"/>
                </a:solidFill>
              </a:rPr>
              <a:t>Build</a:t>
            </a:r>
            <a:r>
              <a:rPr lang="tr-TR" dirty="0">
                <a:solidFill>
                  <a:srgbClr val="0070C0"/>
                </a:solidFill>
              </a:rPr>
              <a:t>/</a:t>
            </a:r>
            <a:r>
              <a:rPr lang="tr-TR" dirty="0" err="1">
                <a:solidFill>
                  <a:srgbClr val="0070C0"/>
                </a:solidFill>
              </a:rPr>
              <a:t>Download</a:t>
            </a:r>
            <a:r>
              <a:rPr lang="tr-TR" dirty="0">
                <a:solidFill>
                  <a:srgbClr val="0070C0"/>
                </a:solidFill>
              </a:rPr>
              <a:t> &amp; </a:t>
            </a:r>
            <a:r>
              <a:rPr lang="tr-TR" dirty="0" err="1">
                <a:solidFill>
                  <a:srgbClr val="0070C0"/>
                </a:solidFill>
              </a:rPr>
              <a:t>Extend</a:t>
            </a:r>
            <a:r>
              <a:rPr lang="tr-TR" dirty="0" err="1">
                <a:solidFill>
                  <a:schemeClr val="bg1"/>
                </a:solidFill>
              </a:rPr>
              <a:t>’e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09C7FD50-435D-43C7-9F7C-A180B4045C0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68328" y="1357164"/>
            <a:ext cx="1289786" cy="615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068A84DC-4F3B-4262-8EBE-F8020059DD27}"/>
              </a:ext>
            </a:extLst>
          </p:cNvPr>
          <p:cNvSpPr/>
          <p:nvPr/>
        </p:nvSpPr>
        <p:spPr>
          <a:xfrm>
            <a:off x="4225491" y="1145406"/>
            <a:ext cx="972151" cy="2722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34022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2FF28BC-91C9-4FFD-91E7-A0598418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6BC3DF-F0F2-4F4A-831B-DD1CA608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CF0B9C4-E419-429A-AA1F-8B5DECD9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71CBE30-882C-4028-BD83-E3E6C204240F}"/>
              </a:ext>
            </a:extLst>
          </p:cNvPr>
          <p:cNvSpPr txBox="1"/>
          <p:nvPr/>
        </p:nvSpPr>
        <p:spPr>
          <a:xfrm>
            <a:off x="5501196" y="4040542"/>
            <a:ext cx="5791201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tanımlı görsel stiller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Yeni bir tane oluşturmak için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image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style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tıklıyorum.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E30EFC20-240D-4800-95D6-2F248E614437}"/>
              </a:ext>
            </a:extLst>
          </p:cNvPr>
          <p:cNvCxnSpPr>
            <a:cxnSpLocks/>
          </p:cNvCxnSpPr>
          <p:nvPr/>
        </p:nvCxnSpPr>
        <p:spPr>
          <a:xfrm flipH="1" flipV="1">
            <a:off x="1426369" y="2202656"/>
            <a:ext cx="3917989" cy="2165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936E0CF5-37C1-42F2-8B1C-9553465E0EFB}"/>
              </a:ext>
            </a:extLst>
          </p:cNvPr>
          <p:cNvSpPr/>
          <p:nvPr/>
        </p:nvSpPr>
        <p:spPr>
          <a:xfrm>
            <a:off x="445293" y="2014833"/>
            <a:ext cx="948501" cy="18782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50088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F9F3CE2-C811-470F-993C-394BCE36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AE1B0D-331C-4815-BE80-7A0BACC8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2E085D4-F7AE-40BE-A9E4-973F91A8C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6863A42-ED9B-4D6E-BA6F-F69B7ED69EF3}"/>
              </a:ext>
            </a:extLst>
          </p:cNvPr>
          <p:cNvSpPr txBox="1"/>
          <p:nvPr/>
        </p:nvSpPr>
        <p:spPr>
          <a:xfrm>
            <a:off x="5459591" y="4983011"/>
            <a:ext cx="559468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Gösterimden yararlanarak orijinal dosyanın nasıl saklanacağını belirten </a:t>
            </a:r>
            <a:r>
              <a:rPr lang="tr-TR" dirty="0" err="1">
                <a:solidFill>
                  <a:schemeClr val="bg1"/>
                </a:solidFill>
              </a:rPr>
              <a:t>effect’i</a:t>
            </a:r>
            <a:r>
              <a:rPr lang="tr-TR" dirty="0">
                <a:solidFill>
                  <a:schemeClr val="bg1"/>
                </a:solidFill>
              </a:rPr>
              <a:t> seçin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BC2CE0A-69C2-4D94-84A1-AC27489B5826}"/>
              </a:ext>
            </a:extLst>
          </p:cNvPr>
          <p:cNvCxnSpPr/>
          <p:nvPr/>
        </p:nvCxnSpPr>
        <p:spPr>
          <a:xfrm flipH="1" flipV="1">
            <a:off x="1828800" y="5169529"/>
            <a:ext cx="3530851" cy="162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119616CF-C791-43AB-914F-F3CE61F678E0}"/>
              </a:ext>
            </a:extLst>
          </p:cNvPr>
          <p:cNvCxnSpPr>
            <a:cxnSpLocks/>
          </p:cNvCxnSpPr>
          <p:nvPr/>
        </p:nvCxnSpPr>
        <p:spPr>
          <a:xfrm flipH="1" flipV="1">
            <a:off x="4088630" y="3314700"/>
            <a:ext cx="2845570" cy="1593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FBF7928B-7ADD-4447-97FE-86247DE57A04}"/>
              </a:ext>
            </a:extLst>
          </p:cNvPr>
          <p:cNvCxnSpPr>
            <a:cxnSpLocks/>
          </p:cNvCxnSpPr>
          <p:nvPr/>
        </p:nvCxnSpPr>
        <p:spPr>
          <a:xfrm flipV="1">
            <a:off x="6934200" y="3490117"/>
            <a:ext cx="1219200" cy="1418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2462D861-9B23-4D64-977B-8E9B3CA9F51A}"/>
              </a:ext>
            </a:extLst>
          </p:cNvPr>
          <p:cNvSpPr/>
          <p:nvPr/>
        </p:nvSpPr>
        <p:spPr>
          <a:xfrm>
            <a:off x="708025" y="4394200"/>
            <a:ext cx="996950" cy="126682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20705D-5EC9-4C5B-A450-3ACCC2652903}"/>
              </a:ext>
            </a:extLst>
          </p:cNvPr>
          <p:cNvSpPr/>
          <p:nvPr/>
        </p:nvSpPr>
        <p:spPr>
          <a:xfrm>
            <a:off x="2400300" y="2133600"/>
            <a:ext cx="1771650" cy="1479318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ADFCC7-289A-45B8-B9C5-C90741BE0176}"/>
              </a:ext>
            </a:extLst>
          </p:cNvPr>
          <p:cNvSpPr/>
          <p:nvPr/>
        </p:nvSpPr>
        <p:spPr>
          <a:xfrm>
            <a:off x="7867652" y="2123331"/>
            <a:ext cx="1771650" cy="1479318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03144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ACF9C31-BFC6-4DA0-8659-A94527C1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907B22-F48F-4A30-91FF-1CED6C9A2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4EA56BC-062B-41ED-91B1-F6938883F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D070617-CAB0-49F2-B264-C18E1BD6BCA8}"/>
              </a:ext>
            </a:extLst>
          </p:cNvPr>
          <p:cNvSpPr txBox="1"/>
          <p:nvPr/>
        </p:nvSpPr>
        <p:spPr>
          <a:xfrm>
            <a:off x="5131294" y="3790765"/>
            <a:ext cx="603163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Yer tasarrufu ya da kalite sağlamak amacıyla, saklanan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jpeg</a:t>
            </a:r>
            <a:r>
              <a:rPr lang="tr-TR" dirty="0">
                <a:solidFill>
                  <a:schemeClr val="bg1"/>
                </a:solidFill>
              </a:rPr>
              <a:t> dosyalarını manipüle edebilirsiniz.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6488760-A853-46C0-BF60-5D324D9E40C3}"/>
              </a:ext>
            </a:extLst>
          </p:cNvPr>
          <p:cNvCxnSpPr>
            <a:cxnSpLocks/>
          </p:cNvCxnSpPr>
          <p:nvPr/>
        </p:nvCxnSpPr>
        <p:spPr>
          <a:xfrm flipH="1" flipV="1">
            <a:off x="1143000" y="2863850"/>
            <a:ext cx="3809247" cy="1155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5C9045C3-30D6-429B-B2A6-0C4F045679A4}"/>
              </a:ext>
            </a:extLst>
          </p:cNvPr>
          <p:cNvSpPr/>
          <p:nvPr/>
        </p:nvSpPr>
        <p:spPr>
          <a:xfrm>
            <a:off x="560780" y="2574651"/>
            <a:ext cx="544120" cy="339999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14987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BB31BA-93EB-4B8F-9F37-11BB5E2B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1FA608-D72A-48AE-A97F-45A1CD37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A93BAA8-DBF1-485A-BBB5-4B5EBCDAF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EA9910C-3E77-498A-BDE3-6D89C8F5C220}"/>
              </a:ext>
            </a:extLst>
          </p:cNvPr>
          <p:cNvSpPr txBox="1"/>
          <p:nvPr/>
        </p:nvSpPr>
        <p:spPr>
          <a:xfrm>
            <a:off x="5614090" y="1951164"/>
            <a:ext cx="23695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Bölge ve dil ayarları</a:t>
            </a:r>
          </a:p>
        </p:txBody>
      </p:sp>
    </p:spTree>
    <p:extLst>
      <p:ext uri="{BB962C8B-B14F-4D97-AF65-F5344CB8AC3E}">
        <p14:creationId xmlns:p14="http://schemas.microsoft.com/office/powerpoint/2010/main" val="26263452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642A2B-4FF2-4E6E-A2EF-FC0051C0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20BDED-1D45-4AB9-B4FC-706404DC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FA4C432-1A36-42D4-8E97-9D30ADA6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5C8946C-300E-46B8-AB89-958DFA9A50A0}"/>
              </a:ext>
            </a:extLst>
          </p:cNvPr>
          <p:cNvSpPr txBox="1"/>
          <p:nvPr/>
        </p:nvSpPr>
        <p:spPr>
          <a:xfrm>
            <a:off x="3790893" y="4505758"/>
            <a:ext cx="3063659" cy="147732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Tarih ve zaman formatları </a:t>
            </a:r>
          </a:p>
          <a:p>
            <a:r>
              <a:rPr lang="tr-TR" dirty="0">
                <a:solidFill>
                  <a:schemeClr val="bg1"/>
                </a:solidFill>
              </a:rPr>
              <a:t>Kullanım amacına göre 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yeni ekleyebilir</a:t>
            </a:r>
          </a:p>
          <a:p>
            <a:r>
              <a:rPr lang="tr-TR" dirty="0">
                <a:solidFill>
                  <a:schemeClr val="bg1"/>
                </a:solidFill>
              </a:rPr>
              <a:t>veya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00FF00"/>
                </a:highlight>
              </a:rPr>
              <a:t>değiştirebilirsiniz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BBD93886-D363-4F63-ACC9-9FD0BF1236BA}"/>
              </a:ext>
            </a:extLst>
          </p:cNvPr>
          <p:cNvCxnSpPr>
            <a:cxnSpLocks/>
          </p:cNvCxnSpPr>
          <p:nvPr/>
        </p:nvCxnSpPr>
        <p:spPr>
          <a:xfrm flipV="1">
            <a:off x="7018020" y="3314702"/>
            <a:ext cx="1495793" cy="2316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564038F1-7E1C-4B98-8C94-099F4FBCD783}"/>
              </a:ext>
            </a:extLst>
          </p:cNvPr>
          <p:cNvCxnSpPr>
            <a:cxnSpLocks/>
          </p:cNvCxnSpPr>
          <p:nvPr/>
        </p:nvCxnSpPr>
        <p:spPr>
          <a:xfrm flipH="1" flipV="1">
            <a:off x="1252541" y="2152650"/>
            <a:ext cx="2420299" cy="2891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1A5F5F42-CA9B-4565-87DD-9E4FE8DB71D3}"/>
              </a:ext>
            </a:extLst>
          </p:cNvPr>
          <p:cNvSpPr/>
          <p:nvPr/>
        </p:nvSpPr>
        <p:spPr>
          <a:xfrm>
            <a:off x="433824" y="1864826"/>
            <a:ext cx="780614" cy="23317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F004ACA3-2D75-495E-B40A-6697F8B1A9AD}"/>
              </a:ext>
            </a:extLst>
          </p:cNvPr>
          <p:cNvSpPr/>
          <p:nvPr/>
        </p:nvSpPr>
        <p:spPr>
          <a:xfrm>
            <a:off x="8606347" y="2422016"/>
            <a:ext cx="694816" cy="89268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94374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6465A80-2B48-412F-8AD3-3A3F2DE9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3A90A7-72E6-453E-BCE4-4C1361CA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6A4CEDE-845D-4DA1-A6B6-3FC6801F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64DC126-5F80-472E-8DF1-29A89284755C}"/>
              </a:ext>
            </a:extLst>
          </p:cNvPr>
          <p:cNvSpPr txBox="1"/>
          <p:nvPr/>
        </p:nvSpPr>
        <p:spPr>
          <a:xfrm>
            <a:off x="7448365" y="2234034"/>
            <a:ext cx="261001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kullanıcı listesi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71B5A6-AFC5-40B8-9562-37B11A860CF8}"/>
              </a:ext>
            </a:extLst>
          </p:cNvPr>
          <p:cNvCxnSpPr>
            <a:cxnSpLocks/>
          </p:cNvCxnSpPr>
          <p:nvPr/>
        </p:nvCxnSpPr>
        <p:spPr>
          <a:xfrm flipH="1">
            <a:off x="7688063" y="2603366"/>
            <a:ext cx="849545" cy="1196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09BE60C5-BDCA-432C-879B-57CEB47BC2EA}"/>
              </a:ext>
            </a:extLst>
          </p:cNvPr>
          <p:cNvSpPr/>
          <p:nvPr/>
        </p:nvSpPr>
        <p:spPr>
          <a:xfrm>
            <a:off x="470517" y="3897297"/>
            <a:ext cx="11505460" cy="87888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CB9299D3-9126-4A4B-9D74-BB241CE4EB6E}"/>
              </a:ext>
            </a:extLst>
          </p:cNvPr>
          <p:cNvSpPr txBox="1"/>
          <p:nvPr/>
        </p:nvSpPr>
        <p:spPr>
          <a:xfrm>
            <a:off x="3869356" y="1450630"/>
            <a:ext cx="368402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Elle yeni kullanıcı ekleyebilirsiniz.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F75DBDB9-11DA-4CC6-9A0B-946E6E7E5470}"/>
              </a:ext>
            </a:extLst>
          </p:cNvPr>
          <p:cNvCxnSpPr>
            <a:cxnSpLocks/>
          </p:cNvCxnSpPr>
          <p:nvPr/>
        </p:nvCxnSpPr>
        <p:spPr>
          <a:xfrm flipH="1">
            <a:off x="1181100" y="1659575"/>
            <a:ext cx="2688257" cy="574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ikdörtgen 13">
            <a:extLst>
              <a:ext uri="{FF2B5EF4-FFF2-40B4-BE49-F238E27FC236}">
                <a16:creationId xmlns:a16="http://schemas.microsoft.com/office/drawing/2014/main" id="{38533CEC-6B35-4820-A907-1928A50AB719}"/>
              </a:ext>
            </a:extLst>
          </p:cNvPr>
          <p:cNvSpPr/>
          <p:nvPr/>
        </p:nvSpPr>
        <p:spPr>
          <a:xfrm>
            <a:off x="443959" y="2181272"/>
            <a:ext cx="672572" cy="261707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95071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00AF28A-ACC2-4BA7-8E5F-513D4849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5A00CD-4101-4014-95D6-58118CB59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FECC689-4489-422E-AB28-A12A3ECE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3A63063-4577-4D8B-BD13-8E7887D523B4}"/>
              </a:ext>
            </a:extLst>
          </p:cNvPr>
          <p:cNvSpPr txBox="1"/>
          <p:nvPr/>
        </p:nvSpPr>
        <p:spPr>
          <a:xfrm>
            <a:off x="5669281" y="380464"/>
            <a:ext cx="6189044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Rollere ait izinlerin bulunduğu alan</a:t>
            </a:r>
          </a:p>
          <a:p>
            <a:r>
              <a:rPr lang="tr-TR" dirty="0">
                <a:solidFill>
                  <a:schemeClr val="bg1"/>
                </a:solidFill>
              </a:rPr>
              <a:t>Yeni modül veya herhangi bir içerik türü vb. eklendiğinde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otomatik olarak gerekli izinleri bu alana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değerleriyle ekler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C6174EA-6B45-4623-AAD3-068501A3B30C}"/>
              </a:ext>
            </a:extLst>
          </p:cNvPr>
          <p:cNvSpPr/>
          <p:nvPr/>
        </p:nvSpPr>
        <p:spPr>
          <a:xfrm>
            <a:off x="462013" y="2483318"/>
            <a:ext cx="11415562" cy="410998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D1C58C31-C266-4D37-BD2E-A8499F922181}"/>
              </a:ext>
            </a:extLst>
          </p:cNvPr>
          <p:cNvCxnSpPr/>
          <p:nvPr/>
        </p:nvCxnSpPr>
        <p:spPr>
          <a:xfrm>
            <a:off x="7603958" y="1665171"/>
            <a:ext cx="0" cy="750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9324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D26267-7413-4365-9F71-82D5A6F9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8CA60B-6128-4DB4-8B4C-568125D0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3BEC2D6-AD8A-4003-B5FD-450C3EB7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E22A266-BC47-499C-A37D-5A966B388248}"/>
              </a:ext>
            </a:extLst>
          </p:cNvPr>
          <p:cNvSpPr txBox="1"/>
          <p:nvPr/>
        </p:nvSpPr>
        <p:spPr>
          <a:xfrm>
            <a:off x="8975176" y="1581892"/>
            <a:ext cx="1935145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highlight>
                  <a:srgbClr val="FFFF00"/>
                </a:highlight>
              </a:rPr>
              <a:t>Mevcut roller</a:t>
            </a:r>
          </a:p>
          <a:p>
            <a:r>
              <a:rPr lang="tr-TR" dirty="0">
                <a:solidFill>
                  <a:schemeClr val="bg1"/>
                </a:solidFill>
              </a:rPr>
              <a:t>ve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00FFFF"/>
                </a:highlight>
              </a:rPr>
              <a:t>yeni rol ekleme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96602FFF-6E41-49B3-A6BF-572467E9AAF5}"/>
              </a:ext>
            </a:extLst>
          </p:cNvPr>
          <p:cNvCxnSpPr/>
          <p:nvPr/>
        </p:nvCxnSpPr>
        <p:spPr>
          <a:xfrm flipH="1">
            <a:off x="1135781" y="2329314"/>
            <a:ext cx="7671335" cy="221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3156F46B-2D3C-4EC2-AE2F-F003F6053E48}"/>
              </a:ext>
            </a:extLst>
          </p:cNvPr>
          <p:cNvCxnSpPr>
            <a:cxnSpLocks/>
          </p:cNvCxnSpPr>
          <p:nvPr/>
        </p:nvCxnSpPr>
        <p:spPr>
          <a:xfrm flipH="1">
            <a:off x="8450981" y="1864826"/>
            <a:ext cx="428945" cy="897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kdörtgen 11">
            <a:extLst>
              <a:ext uri="{FF2B5EF4-FFF2-40B4-BE49-F238E27FC236}">
                <a16:creationId xmlns:a16="http://schemas.microsoft.com/office/drawing/2014/main" id="{67AB31D7-CB06-46AC-A02D-6A787B54C2E0}"/>
              </a:ext>
            </a:extLst>
          </p:cNvPr>
          <p:cNvSpPr/>
          <p:nvPr/>
        </p:nvSpPr>
        <p:spPr>
          <a:xfrm>
            <a:off x="433137" y="2762451"/>
            <a:ext cx="11569566" cy="130903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D9FCD4A0-FBE0-4454-8C9C-16EEC8DA5658}"/>
              </a:ext>
            </a:extLst>
          </p:cNvPr>
          <p:cNvSpPr/>
          <p:nvPr/>
        </p:nvSpPr>
        <p:spPr>
          <a:xfrm>
            <a:off x="444519" y="2457446"/>
            <a:ext cx="655619" cy="195267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10354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31891E0-BF5C-4EEA-B047-48BD8A01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2DF73F-E5D6-4A49-958F-C68ADC9F6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918A4A1-A20C-48A7-919A-235DE1C9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740B9FC-97AE-4F78-A0DD-BA269302A883}"/>
              </a:ext>
            </a:extLst>
          </p:cNvPr>
          <p:cNvSpPr txBox="1"/>
          <p:nvPr/>
        </p:nvSpPr>
        <p:spPr>
          <a:xfrm>
            <a:off x="6546500" y="2165541"/>
            <a:ext cx="523614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Websitenize</a:t>
            </a:r>
            <a:r>
              <a:rPr lang="tr-TR" dirty="0">
                <a:solidFill>
                  <a:schemeClr val="bg1"/>
                </a:solidFill>
              </a:rPr>
              <a:t> ait genel hatalar, güncellemeler, kayıtlar bunların düzenlemeleri bölümden yürütülür.</a:t>
            </a:r>
          </a:p>
        </p:txBody>
      </p:sp>
    </p:spTree>
    <p:extLst>
      <p:ext uri="{BB962C8B-B14F-4D97-AF65-F5344CB8AC3E}">
        <p14:creationId xmlns:p14="http://schemas.microsoft.com/office/powerpoint/2010/main" val="36277464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A9A7C7F-0C86-478B-9B4B-722D6F01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669F58-96B2-497F-A432-4D8F670D6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B0A2C62-D75C-4865-B41C-D0BA375B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13B14DC-4469-427E-AC4E-6E2DE2934935}"/>
              </a:ext>
            </a:extLst>
          </p:cNvPr>
          <p:cNvSpPr txBox="1"/>
          <p:nvPr/>
        </p:nvSpPr>
        <p:spPr>
          <a:xfrm>
            <a:off x="5422196" y="4235115"/>
            <a:ext cx="6769802" cy="92333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  <a:highlight>
                  <a:srgbClr val="FF0000"/>
                </a:highlight>
              </a:rPr>
              <a:t>Drupal</a:t>
            </a:r>
            <a:r>
              <a:rPr lang="tr-TR" dirty="0">
                <a:solidFill>
                  <a:schemeClr val="bg1"/>
                </a:solidFill>
                <a:highlight>
                  <a:srgbClr val="FF0000"/>
                </a:highlight>
              </a:rPr>
              <a:t> çekirdeğinin güncel olduğunu görüyorsunuz.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FFFF00"/>
                </a:highlight>
              </a:rPr>
              <a:t>Yeni modül veya tema indirme butonu burada da mevcut.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3D03E466-54BB-4F50-ABFC-5633966331AE}"/>
              </a:ext>
            </a:extLst>
          </p:cNvPr>
          <p:cNvCxnSpPr>
            <a:cxnSpLocks/>
          </p:cNvCxnSpPr>
          <p:nvPr/>
        </p:nvCxnSpPr>
        <p:spPr>
          <a:xfrm flipV="1">
            <a:off x="5804034" y="3667125"/>
            <a:ext cx="0" cy="490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F1379526-24CF-4665-BB68-3CBA72641D6A}"/>
              </a:ext>
            </a:extLst>
          </p:cNvPr>
          <p:cNvCxnSpPr>
            <a:cxnSpLocks/>
          </p:cNvCxnSpPr>
          <p:nvPr/>
        </p:nvCxnSpPr>
        <p:spPr>
          <a:xfrm flipH="1" flipV="1">
            <a:off x="1920876" y="2559050"/>
            <a:ext cx="3413124" cy="2260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2C911D6C-E486-4507-85EC-FC1BBF4A4071}"/>
              </a:ext>
            </a:extLst>
          </p:cNvPr>
          <p:cNvSpPr/>
          <p:nvPr/>
        </p:nvSpPr>
        <p:spPr>
          <a:xfrm>
            <a:off x="451369" y="2333625"/>
            <a:ext cx="1469506" cy="1936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0C3E99A5-9251-483A-96E6-F92785A88F86}"/>
              </a:ext>
            </a:extLst>
          </p:cNvPr>
          <p:cNvSpPr/>
          <p:nvPr/>
        </p:nvSpPr>
        <p:spPr>
          <a:xfrm>
            <a:off x="451369" y="2761585"/>
            <a:ext cx="11559625" cy="827966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348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2ABA05-42F6-4AEC-A85E-1BC5BAB7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519FB8-B53F-4634-8973-E8EFB34B4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61B01C7-B19F-41BA-8226-859057FB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7627B9E-6899-476D-B9D0-D91A07F5C050}"/>
              </a:ext>
            </a:extLst>
          </p:cNvPr>
          <p:cNvSpPr txBox="1"/>
          <p:nvPr/>
        </p:nvSpPr>
        <p:spPr>
          <a:xfrm>
            <a:off x="721895" y="1819175"/>
            <a:ext cx="192505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read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release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notes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57700E9E-D06D-45D8-AB48-57C72909308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646947" y="2142341"/>
            <a:ext cx="2906830" cy="409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B953BB00-6100-4764-A09A-B1C533D6738F}"/>
              </a:ext>
            </a:extLst>
          </p:cNvPr>
          <p:cNvSpPr/>
          <p:nvPr/>
        </p:nvSpPr>
        <p:spPr>
          <a:xfrm>
            <a:off x="5688531" y="2541069"/>
            <a:ext cx="1020277" cy="13475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90676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07CDA1F-BC6F-4C30-A2EB-53A20628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E015DC-4B37-40E5-A089-313DAEDE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FEAE4A-EFB1-4246-9C19-85BCF301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53AEECA-06C4-403E-8BDC-1021D14C0609}"/>
              </a:ext>
            </a:extLst>
          </p:cNvPr>
          <p:cNvSpPr txBox="1"/>
          <p:nvPr/>
        </p:nvSpPr>
        <p:spPr>
          <a:xfrm>
            <a:off x="5544152" y="2685448"/>
            <a:ext cx="454162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Güncellemeleri elle kontrol edebilirsiniz.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B10A1F43-62EF-4CEC-8557-116D87690C2D}"/>
              </a:ext>
            </a:extLst>
          </p:cNvPr>
          <p:cNvCxnSpPr/>
          <p:nvPr/>
        </p:nvCxnSpPr>
        <p:spPr>
          <a:xfrm flipH="1" flipV="1">
            <a:off x="2646947" y="2329314"/>
            <a:ext cx="2791327" cy="365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AFEEDAA9-2FC4-4B8E-A909-B4BB24577030}"/>
              </a:ext>
            </a:extLst>
          </p:cNvPr>
          <p:cNvSpPr/>
          <p:nvPr/>
        </p:nvSpPr>
        <p:spPr>
          <a:xfrm>
            <a:off x="1904433" y="2190750"/>
            <a:ext cx="742514" cy="188119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71405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5B60563-B918-47FD-BBC0-929720CC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6E3BE6-5DF9-4462-9F96-92B4C48F2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2E41751-6480-4A9B-BA02-70977054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E6B47C2-0457-4CD9-88A0-1DD0039CC349}"/>
              </a:ext>
            </a:extLst>
          </p:cNvPr>
          <p:cNvSpPr txBox="1"/>
          <p:nvPr/>
        </p:nvSpPr>
        <p:spPr>
          <a:xfrm>
            <a:off x="6095999" y="2377440"/>
            <a:ext cx="5794409" cy="147732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highlight>
                  <a:srgbClr val="00FFFF"/>
                </a:highlight>
              </a:rPr>
              <a:t>Güncellemelerin otomatik denetlenme sıklığı</a:t>
            </a:r>
            <a:r>
              <a:rPr lang="tr-TR" dirty="0">
                <a:solidFill>
                  <a:schemeClr val="bg1"/>
                </a:solidFill>
              </a:rPr>
              <a:t>,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00FF00"/>
                </a:highlight>
              </a:rPr>
              <a:t>Bilgilendirme sistemi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ve hangi tür güncellemelerin denetleneceği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473063E-564E-448A-AC10-83BBDB7C9507}"/>
              </a:ext>
            </a:extLst>
          </p:cNvPr>
          <p:cNvCxnSpPr>
            <a:cxnSpLocks/>
          </p:cNvCxnSpPr>
          <p:nvPr/>
        </p:nvCxnSpPr>
        <p:spPr>
          <a:xfrm flipH="1">
            <a:off x="1281113" y="2550695"/>
            <a:ext cx="48148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F7C00D8E-2A47-44DC-B122-C72370A910D2}"/>
              </a:ext>
            </a:extLst>
          </p:cNvPr>
          <p:cNvCxnSpPr>
            <a:cxnSpLocks/>
          </p:cNvCxnSpPr>
          <p:nvPr/>
        </p:nvCxnSpPr>
        <p:spPr>
          <a:xfrm flipH="1" flipV="1">
            <a:off x="2705100" y="3102769"/>
            <a:ext cx="3390900" cy="25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6FCAD801-4A86-4078-B5AF-D145747E6306}"/>
              </a:ext>
            </a:extLst>
          </p:cNvPr>
          <p:cNvCxnSpPr>
            <a:cxnSpLocks/>
          </p:cNvCxnSpPr>
          <p:nvPr/>
        </p:nvCxnSpPr>
        <p:spPr>
          <a:xfrm flipH="1">
            <a:off x="1733550" y="3729789"/>
            <a:ext cx="4362450" cy="431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kdörtgen 11">
            <a:extLst>
              <a:ext uri="{FF2B5EF4-FFF2-40B4-BE49-F238E27FC236}">
                <a16:creationId xmlns:a16="http://schemas.microsoft.com/office/drawing/2014/main" id="{03FBEE9E-D8DD-4D2D-B6AC-1FE94D6C6D08}"/>
              </a:ext>
            </a:extLst>
          </p:cNvPr>
          <p:cNvSpPr/>
          <p:nvPr/>
        </p:nvSpPr>
        <p:spPr>
          <a:xfrm>
            <a:off x="438743" y="2214141"/>
            <a:ext cx="799376" cy="429047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DBCDB41C-2422-466C-A9CC-F158221C8936}"/>
              </a:ext>
            </a:extLst>
          </p:cNvPr>
          <p:cNvSpPr/>
          <p:nvPr/>
        </p:nvSpPr>
        <p:spPr>
          <a:xfrm>
            <a:off x="438743" y="3062304"/>
            <a:ext cx="2228257" cy="89902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59D46A29-B32B-4D48-8708-C1F16AF26BF7}"/>
              </a:ext>
            </a:extLst>
          </p:cNvPr>
          <p:cNvSpPr/>
          <p:nvPr/>
        </p:nvSpPr>
        <p:spPr>
          <a:xfrm>
            <a:off x="438742" y="3952202"/>
            <a:ext cx="1222417" cy="4572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25652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9E16DC1-C3A9-4385-AE5D-A0B4023D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36333-3DD9-4147-90B4-A370E8F2E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8A4C5F-BF12-41C5-A04F-246AEE585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E7B3D9D-1599-4C60-A731-EE1704AC99CE}"/>
              </a:ext>
            </a:extLst>
          </p:cNvPr>
          <p:cNvSpPr txBox="1"/>
          <p:nvPr/>
        </p:nvSpPr>
        <p:spPr>
          <a:xfrm>
            <a:off x="6968690" y="2222287"/>
            <a:ext cx="45720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Sistemin geneline ait </a:t>
            </a:r>
            <a:r>
              <a:rPr lang="tr-TR" dirty="0" err="1">
                <a:solidFill>
                  <a:schemeClr val="bg1"/>
                </a:solidFill>
              </a:rPr>
              <a:t>log</a:t>
            </a:r>
            <a:r>
              <a:rPr lang="tr-TR" dirty="0">
                <a:solidFill>
                  <a:schemeClr val="bg1"/>
                </a:solidFill>
              </a:rPr>
              <a:t> kayıtlarının tutulduğu alan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D8F598B-5491-4E04-BAC2-B10C64F4E418}"/>
              </a:ext>
            </a:extLst>
          </p:cNvPr>
          <p:cNvSpPr txBox="1"/>
          <p:nvPr/>
        </p:nvSpPr>
        <p:spPr>
          <a:xfrm>
            <a:off x="6968690" y="3183553"/>
            <a:ext cx="290816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Tümünü temizlemek için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45F95BE9-8D44-48AE-A025-24E5893CE0CD}"/>
              </a:ext>
            </a:extLst>
          </p:cNvPr>
          <p:cNvCxnSpPr>
            <a:cxnSpLocks/>
          </p:cNvCxnSpPr>
          <p:nvPr/>
        </p:nvCxnSpPr>
        <p:spPr>
          <a:xfrm flipH="1" flipV="1">
            <a:off x="1549668" y="1635296"/>
            <a:ext cx="5289282" cy="1660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84444E15-7390-4723-A56E-110B0652C892}"/>
              </a:ext>
            </a:extLst>
          </p:cNvPr>
          <p:cNvSpPr/>
          <p:nvPr/>
        </p:nvSpPr>
        <p:spPr>
          <a:xfrm>
            <a:off x="966788" y="1478756"/>
            <a:ext cx="557212" cy="2143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22184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DFF1811-A359-49C3-9BC7-DA15229A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AE9CB3-A038-4D1A-81EC-CF8404C0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ABC8107-2442-4797-83D2-9B1F117D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57C4950-7C53-40F1-A23E-A209EDF97155}"/>
              </a:ext>
            </a:extLst>
          </p:cNvPr>
          <p:cNvSpPr txBox="1"/>
          <p:nvPr/>
        </p:nvSpPr>
        <p:spPr>
          <a:xfrm>
            <a:off x="6785810" y="1221847"/>
            <a:ext cx="432034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Oluşturulmuş veya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olarak bulunan tüm alan tipleri ve kullanım yerleri</a:t>
            </a:r>
          </a:p>
        </p:txBody>
      </p:sp>
    </p:spTree>
    <p:extLst>
      <p:ext uri="{BB962C8B-B14F-4D97-AF65-F5344CB8AC3E}">
        <p14:creationId xmlns:p14="http://schemas.microsoft.com/office/powerpoint/2010/main" val="12622206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1879EF-7E69-4E4A-9A66-34E4D76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E4B0D4-2F6C-4F93-9FDA-12023A8D7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69C6C83-DE95-4A01-853E-7ED197B9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1736864-23CA-4C9A-A5D7-981D73D3EF26}"/>
              </a:ext>
            </a:extLst>
          </p:cNvPr>
          <p:cNvSpPr txBox="1"/>
          <p:nvPr/>
        </p:nvSpPr>
        <p:spPr>
          <a:xfrm>
            <a:off x="5707782" y="1223085"/>
            <a:ext cx="5226518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Durum raporu bölümü</a:t>
            </a:r>
          </a:p>
          <a:p>
            <a:r>
              <a:rPr lang="tr-TR" dirty="0">
                <a:solidFill>
                  <a:schemeClr val="bg1"/>
                </a:solidFill>
              </a:rPr>
              <a:t>Genel hatalar ve uyarılar bu bölümden takip edilebilir.</a:t>
            </a:r>
          </a:p>
        </p:txBody>
      </p:sp>
    </p:spTree>
    <p:extLst>
      <p:ext uri="{BB962C8B-B14F-4D97-AF65-F5344CB8AC3E}">
        <p14:creationId xmlns:p14="http://schemas.microsoft.com/office/powerpoint/2010/main" val="25817063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ED9BE11-8590-45AB-AAE8-09C10C28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905E08-2890-4B60-A547-0A3A4D69C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BAAC370-C8CE-4460-A8F6-99BA6A94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725D71C-2106-4BE9-8DD6-C9C820D79809}"/>
              </a:ext>
            </a:extLst>
          </p:cNvPr>
          <p:cNvSpPr txBox="1"/>
          <p:nvPr/>
        </p:nvSpPr>
        <p:spPr>
          <a:xfrm>
            <a:off x="6400800" y="2743200"/>
            <a:ext cx="3445174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403: Erişim engellendi kayıtları</a:t>
            </a:r>
          </a:p>
        </p:txBody>
      </p:sp>
    </p:spTree>
    <p:extLst>
      <p:ext uri="{BB962C8B-B14F-4D97-AF65-F5344CB8AC3E}">
        <p14:creationId xmlns:p14="http://schemas.microsoft.com/office/powerpoint/2010/main" val="34293579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9BC1BF2-7D0D-42E0-B31A-A1001E70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FCF007-4AA9-4758-984B-3F4213181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BE85A31-B023-4110-AE4D-05627A6D5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0795CF0-E72E-49D4-9C3D-82D9878A3E21}"/>
              </a:ext>
            </a:extLst>
          </p:cNvPr>
          <p:cNvSpPr txBox="1"/>
          <p:nvPr/>
        </p:nvSpPr>
        <p:spPr>
          <a:xfrm>
            <a:off x="6400800" y="2743200"/>
            <a:ext cx="362791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404: Sayfa bulunamadı kayıtları</a:t>
            </a:r>
          </a:p>
        </p:txBody>
      </p:sp>
    </p:spTree>
    <p:extLst>
      <p:ext uri="{BB962C8B-B14F-4D97-AF65-F5344CB8AC3E}">
        <p14:creationId xmlns:p14="http://schemas.microsoft.com/office/powerpoint/2010/main" val="13805636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579108-8992-40E4-A1FA-64832634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5D4811-1075-44F3-9089-28900C547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50E0107-035D-4317-85EE-86922EBE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9FA7E65-CF45-4048-BB6E-91513F42F8FA}"/>
              </a:ext>
            </a:extLst>
          </p:cNvPr>
          <p:cNvSpPr txBox="1"/>
          <p:nvPr/>
        </p:nvSpPr>
        <p:spPr>
          <a:xfrm>
            <a:off x="6400800" y="2743200"/>
            <a:ext cx="1859805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Arama kayıtları</a:t>
            </a:r>
          </a:p>
        </p:txBody>
      </p:sp>
    </p:spTree>
    <p:extLst>
      <p:ext uri="{BB962C8B-B14F-4D97-AF65-F5344CB8AC3E}">
        <p14:creationId xmlns:p14="http://schemas.microsoft.com/office/powerpoint/2010/main" val="40530924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147BA4F-EC6E-42DB-92C8-78CE94A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52F3F0-3169-4B24-A86E-72C2302B9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FE4C415-BA29-410E-AEC1-F6CD1B1C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6B9259F-EFF9-44B2-BFC5-EA215A02A94F}"/>
              </a:ext>
            </a:extLst>
          </p:cNvPr>
          <p:cNvSpPr txBox="1"/>
          <p:nvPr/>
        </p:nvSpPr>
        <p:spPr>
          <a:xfrm>
            <a:off x="7218947" y="2222287"/>
            <a:ext cx="4456497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View’lar</a:t>
            </a:r>
            <a:r>
              <a:rPr lang="tr-TR" dirty="0">
                <a:solidFill>
                  <a:schemeClr val="bg1"/>
                </a:solidFill>
              </a:rPr>
              <a:t> için kullanılan tüm </a:t>
            </a:r>
            <a:r>
              <a:rPr lang="tr-TR" dirty="0" err="1">
                <a:solidFill>
                  <a:schemeClr val="bg1"/>
                </a:solidFill>
              </a:rPr>
              <a:t>plugin’lerin</a:t>
            </a:r>
            <a:r>
              <a:rPr lang="tr-TR" dirty="0">
                <a:solidFill>
                  <a:schemeClr val="bg1"/>
                </a:solidFill>
              </a:rPr>
              <a:t> bulunduğu alan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  <a:highlight>
                  <a:srgbClr val="FF00FF"/>
                </a:highlight>
              </a:rPr>
              <a:t>Bkz</a:t>
            </a:r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: (Örnek) </a:t>
            </a:r>
            <a:r>
              <a:rPr lang="tr-TR" dirty="0" err="1">
                <a:solidFill>
                  <a:schemeClr val="bg1"/>
                </a:solidFill>
                <a:highlight>
                  <a:srgbClr val="FF00FF"/>
                </a:highlight>
              </a:rPr>
              <a:t>Structure</a:t>
            </a:r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chemeClr val="bg1"/>
                </a:solidFill>
                <a:highlight>
                  <a:srgbClr val="FF00FF"/>
                </a:highlight>
              </a:rPr>
              <a:t>Views</a:t>
            </a:r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chemeClr val="bg1"/>
                </a:solidFill>
                <a:highlight>
                  <a:srgbClr val="FF00FF"/>
                </a:highlight>
              </a:rPr>
              <a:t>Watchdog</a:t>
            </a:r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chemeClr val="bg1"/>
                </a:solidFill>
                <a:highlight>
                  <a:srgbClr val="FF00FF"/>
                </a:highlight>
              </a:rPr>
              <a:t>Edit</a:t>
            </a:r>
            <a:endParaRPr lang="tr-TR" dirty="0">
              <a:solidFill>
                <a:schemeClr val="bg1"/>
              </a:solidFill>
              <a:highlight>
                <a:srgbClr val="FF00FF"/>
              </a:highlight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BA46063C-4711-4F2E-9E7C-F2AD873F7571}"/>
              </a:ext>
            </a:extLst>
          </p:cNvPr>
          <p:cNvCxnSpPr>
            <a:cxnSpLocks/>
          </p:cNvCxnSpPr>
          <p:nvPr/>
        </p:nvCxnSpPr>
        <p:spPr>
          <a:xfrm flipH="1" flipV="1">
            <a:off x="4543125" y="2521819"/>
            <a:ext cx="2675822" cy="818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C407D626-E50A-4163-805D-B08C2E81CBB9}"/>
              </a:ext>
            </a:extLst>
          </p:cNvPr>
          <p:cNvSpPr/>
          <p:nvPr/>
        </p:nvSpPr>
        <p:spPr>
          <a:xfrm>
            <a:off x="4089179" y="2394876"/>
            <a:ext cx="432815" cy="15068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69430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6CE0CEB-3BB0-4F51-9176-AB3F3082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65C768-4310-4EA9-BCB9-3DAA4AF1F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829DE62-8CA2-46D7-AE11-C729C6BE7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7841FF1-0F73-4B9C-8FC0-2E48407BE3AB}"/>
              </a:ext>
            </a:extLst>
          </p:cNvPr>
          <p:cNvSpPr txBox="1"/>
          <p:nvPr/>
        </p:nvSpPr>
        <p:spPr>
          <a:xfrm>
            <a:off x="7440328" y="1713297"/>
            <a:ext cx="4494998" cy="147732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Takıldığınız yerler için yardım bölümüne veya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topluluğundaki foruma ulaşabilirsiniz.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linkClick r:id="rId3"/>
              </a:rPr>
              <a:t>https://www.drupal.org/forum</a:t>
            </a:r>
            <a:r>
              <a:rPr lang="tr-T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4747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63C1EF7-EA1E-4FB7-A61A-866841FB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BDB8B9-A3CD-4533-9DCE-91F4076CA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5FC6AF8-B03C-4153-842D-804D47A6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D7D3633-1277-4755-B169-785F7A94B736}"/>
              </a:ext>
            </a:extLst>
          </p:cNvPr>
          <p:cNvSpPr txBox="1"/>
          <p:nvPr/>
        </p:nvSpPr>
        <p:spPr>
          <a:xfrm>
            <a:off x="606392" y="2281187"/>
            <a:ext cx="2040555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tar.gz uzantılı dosyanın URL adresini kopyalayın.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EE645569-D614-4379-8C29-692021D26B88}"/>
              </a:ext>
            </a:extLst>
          </p:cNvPr>
          <p:cNvCxnSpPr/>
          <p:nvPr/>
        </p:nvCxnSpPr>
        <p:spPr>
          <a:xfrm>
            <a:off x="2242686" y="3051208"/>
            <a:ext cx="1549668" cy="430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7A4F0A71-82A8-43FA-B708-F2E31803C8DE}"/>
              </a:ext>
            </a:extLst>
          </p:cNvPr>
          <p:cNvSpPr/>
          <p:nvPr/>
        </p:nvSpPr>
        <p:spPr>
          <a:xfrm>
            <a:off x="3859731" y="3429000"/>
            <a:ext cx="1992429" cy="21897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32438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0BAB54-46C1-47EB-9A25-D074DAC01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Bir </a:t>
            </a:r>
            <a:r>
              <a:rPr lang="tr-TR" dirty="0"/>
              <a:t>içerik türü ve o türe ait bir içerik oluşturalım.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147604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71B5CCB-C954-4BCB-AB75-0DCDE3F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7549D1-A09B-409E-B728-4DE97053E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FA9D3DD-49AE-4F38-8579-07D727BB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544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3408F73-AB4D-4810-912E-28238C10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FA47344-91FB-4FE3-874C-7124BAE07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E6B957-F501-482F-9BDD-EFF51E33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170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BB0EFB4-C474-4A6A-8554-F36158EF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D9C3A3-06F0-4DFC-AEDF-42D78F52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078E28E-4451-4F10-A65C-F4141448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882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B0B886E-D50E-4AB7-AA88-66AFA77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A45A3C-2AB2-44E8-8926-1121C8BE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B5D414-4977-4803-BD32-C3112C30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670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8764F4-A78E-4F92-A091-9E7273B2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EFF169-598F-45CE-8E57-1612D89E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F0BBA64-AFFA-4A81-BA99-F3C5A4D2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7FCB207-7EC8-4B53-8031-ED61BAE4451D}"/>
              </a:ext>
            </a:extLst>
          </p:cNvPr>
          <p:cNvSpPr txBox="1"/>
          <p:nvPr/>
        </p:nvSpPr>
        <p:spPr>
          <a:xfrm>
            <a:off x="5986875" y="2814222"/>
            <a:ext cx="5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Telefon alanı için telefon modülünü yüklüyoruz.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CC608EBF-532C-423D-A463-AC0F89E9F961}"/>
              </a:ext>
            </a:extLst>
          </p:cNvPr>
          <p:cNvCxnSpPr>
            <a:cxnSpLocks/>
          </p:cNvCxnSpPr>
          <p:nvPr/>
        </p:nvCxnSpPr>
        <p:spPr>
          <a:xfrm flipH="1">
            <a:off x="1482572" y="3116062"/>
            <a:ext cx="4504303" cy="1162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3987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9FC6AFE-F78B-45E8-819D-9F5F43D0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9D46F1-F04C-4FCA-AF1B-96DC9BB32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274FE1D-50ED-4229-8762-844BB64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79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A3C3699-D30E-45F0-B121-CA10B2BC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6DFB043-1BBA-4313-A036-D8DCBAC4B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AA06F88-854C-4CAE-AA71-5D68C264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011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CD0DDE5-6392-48FF-A837-84C21554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4B37B0-6C14-4A0F-908B-F4B20674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4E877C6-C24A-45F0-AD0D-AFA26877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757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8F0F7D-43BB-4BF2-877C-F14C4EB3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7691F5-C37E-4724-9F73-993047EE8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20BE117-FB6B-44BD-9BD2-85947CDF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2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4E651C5-0706-4665-9E20-C3C3D000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942413-35A8-4502-8FB7-2E41D68A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BE783E3-B2EA-4BBF-BC01-88ADB8B3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8CBB439-2669-4A45-8792-7608E9EEA162}"/>
              </a:ext>
            </a:extLst>
          </p:cNvPr>
          <p:cNvSpPr txBox="1"/>
          <p:nvPr/>
        </p:nvSpPr>
        <p:spPr>
          <a:xfrm>
            <a:off x="718486" y="1563688"/>
            <a:ext cx="2140217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Import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an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existing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site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tıkladıktan sonra yönlendirildiğiniz bu adreste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Install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from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URL</a:t>
            </a:r>
            <a:r>
              <a:rPr lang="tr-TR" dirty="0">
                <a:solidFill>
                  <a:schemeClr val="bg1"/>
                </a:solidFill>
              </a:rPr>
              <a:t>’e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E4A0087-2200-4A19-B7A9-70715CDBC279}"/>
              </a:ext>
            </a:extLst>
          </p:cNvPr>
          <p:cNvCxnSpPr>
            <a:cxnSpLocks/>
          </p:cNvCxnSpPr>
          <p:nvPr/>
        </p:nvCxnSpPr>
        <p:spPr>
          <a:xfrm flipV="1">
            <a:off x="2958929" y="1395664"/>
            <a:ext cx="5434300" cy="1207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568466DE-F78A-43B7-972A-42B4324A73F8}"/>
              </a:ext>
            </a:extLst>
          </p:cNvPr>
          <p:cNvSpPr txBox="1"/>
          <p:nvPr/>
        </p:nvSpPr>
        <p:spPr>
          <a:xfrm>
            <a:off x="718486" y="3720338"/>
            <a:ext cx="206041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Bağlantıyı adres çubuğuna yapıştırıp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install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78CDBF0B-E967-469D-9B6E-D62254E80698}"/>
              </a:ext>
            </a:extLst>
          </p:cNvPr>
          <p:cNvCxnSpPr/>
          <p:nvPr/>
        </p:nvCxnSpPr>
        <p:spPr>
          <a:xfrm flipV="1">
            <a:off x="2858703" y="2849805"/>
            <a:ext cx="1058779" cy="1317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71BAA895-DB07-41A9-821B-1473732C6D60}"/>
              </a:ext>
            </a:extLst>
          </p:cNvPr>
          <p:cNvCxnSpPr/>
          <p:nvPr/>
        </p:nvCxnSpPr>
        <p:spPr>
          <a:xfrm>
            <a:off x="6410425" y="2849805"/>
            <a:ext cx="654518" cy="870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CE81196-DD54-4461-9A05-2DCB3385520A}"/>
              </a:ext>
            </a:extLst>
          </p:cNvPr>
          <p:cNvSpPr/>
          <p:nvPr/>
        </p:nvSpPr>
        <p:spPr>
          <a:xfrm>
            <a:off x="8393229" y="981777"/>
            <a:ext cx="721895" cy="581911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AC92C8E1-E7C0-4EE8-9416-DC7DC030DEB6}"/>
              </a:ext>
            </a:extLst>
          </p:cNvPr>
          <p:cNvSpPr/>
          <p:nvPr/>
        </p:nvSpPr>
        <p:spPr>
          <a:xfrm>
            <a:off x="3917482" y="2512164"/>
            <a:ext cx="2492943" cy="33764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98122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D30492A-6820-4A7B-8489-3B5AB8AE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CBFEEB-C6CA-4A15-A28A-E92F97440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1148107-6288-4D12-B002-577005CC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448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6DE171C-C681-41CE-B1B8-F8EAAC93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F74CF5-CF06-40B3-97AB-2F09FBE0E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A823387-92D3-46CC-BA00-D81CAA62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36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810173C-760C-4D3E-8B73-E24622EA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E2F502-B64E-44E2-8EE2-2C9203749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BC16130-D6AA-4517-BFC7-7D0E98A5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92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F5A58B8-064C-4F92-8055-C6ABC9CF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F5FA60-5327-456E-B0F2-2820424D0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0EAC758-FCAD-4DB8-A74F-824A87A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084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58C0F6-4491-4874-B2ED-1A87F036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7D3647-D8D5-498C-91BC-878804A0A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3B565BE-9C44-4164-B88F-0D494B32B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706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00DDBEF-6D42-4A7A-800A-727A8AFA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5F66B5-26C6-426B-9298-E78FB1663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16633A4-074F-4494-BFC2-8DDD6F35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591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9DA1E3E-34F7-47B3-9777-230D1837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544E8C-1412-4F94-B954-D460CB65C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C505DF2-0079-498B-9CA0-C27B049F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171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1AC2A99-FA8B-48FF-80A1-FF170D39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114A35-C9DE-4477-80AB-129A31CC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151EDEE-7281-4CAC-BBDA-2C7DF159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907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259EBB-38E4-4771-BDF0-045CE5EAA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Resmi boyutlandırmak için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style</a:t>
            </a:r>
            <a:r>
              <a:rPr lang="tr-TR" dirty="0"/>
              <a:t> oluşturalım.</a:t>
            </a:r>
          </a:p>
        </p:txBody>
      </p:sp>
    </p:spTree>
    <p:extLst>
      <p:ext uri="{BB962C8B-B14F-4D97-AF65-F5344CB8AC3E}">
        <p14:creationId xmlns:p14="http://schemas.microsoft.com/office/powerpoint/2010/main" val="396162335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1D72038-9D05-4416-AEF1-36909D3F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F94939-D845-4C42-9DD0-E1B729316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F44E4C4-F833-4523-9ECA-7F0454E24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1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292D6B3-CCCE-4426-A89E-83F48466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92B7FC-5057-4F3A-B9AE-C0FEA1901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F68375-A8D3-4585-9B9C-21419B63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DFAF203-D81C-49E6-B33F-6A3D2B5BD339}"/>
              </a:ext>
            </a:extLst>
          </p:cNvPr>
          <p:cNvSpPr txBox="1"/>
          <p:nvPr/>
        </p:nvSpPr>
        <p:spPr>
          <a:xfrm>
            <a:off x="5007006" y="1732449"/>
            <a:ext cx="407924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Yükleme işlemini takip edebilirsiniz.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B293C076-1645-48D7-99F4-734B40DFE959}"/>
              </a:ext>
            </a:extLst>
          </p:cNvPr>
          <p:cNvCxnSpPr>
            <a:cxnSpLocks/>
          </p:cNvCxnSpPr>
          <p:nvPr/>
        </p:nvCxnSpPr>
        <p:spPr>
          <a:xfrm flipV="1">
            <a:off x="8620217" y="952902"/>
            <a:ext cx="745164" cy="707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BB1213D1-953B-432F-98B6-4A0469710CE7}"/>
              </a:ext>
            </a:extLst>
          </p:cNvPr>
          <p:cNvCxnSpPr>
            <a:cxnSpLocks/>
          </p:cNvCxnSpPr>
          <p:nvPr/>
        </p:nvCxnSpPr>
        <p:spPr>
          <a:xfrm flipH="1">
            <a:off x="3272592" y="2222287"/>
            <a:ext cx="3119330" cy="3167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D0F3ADF-8B76-4320-92D8-AB4DF704D9A7}"/>
              </a:ext>
            </a:extLst>
          </p:cNvPr>
          <p:cNvSpPr/>
          <p:nvPr/>
        </p:nvSpPr>
        <p:spPr>
          <a:xfrm>
            <a:off x="9288379" y="712269"/>
            <a:ext cx="308008" cy="28693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1DF82A0A-6281-4E44-897A-C2866F5232E3}"/>
              </a:ext>
            </a:extLst>
          </p:cNvPr>
          <p:cNvSpPr/>
          <p:nvPr/>
        </p:nvSpPr>
        <p:spPr>
          <a:xfrm>
            <a:off x="1905802" y="5390148"/>
            <a:ext cx="2050181" cy="39463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6217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7EFABDF-BB52-4FC8-898B-F7AFC39E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4F5DE2-DC93-4BC6-89A7-843F8E60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49F977A-5ABE-4CEF-A7CF-C73E3F75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586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21265A-FAF7-41E5-86B9-5AA346EA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DBCABF-08F8-419B-A2C6-A4D4889F8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16EA02C-962E-44EC-B8AB-B3B529DD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98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23C0A7-CCE4-4C91-99F4-8FBDEC86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747A61-0000-4444-85E6-5ABF229C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0FFFA76-CC8E-4709-A452-567911306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177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8C9ED3C-FDE9-4177-AC86-D147550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992EE3-3550-44E2-9BD8-8B0BD6F9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0457F19-C037-4BD0-8056-0324A260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0FA1F6A-9F3D-49D5-8118-DD46B6021BA4}"/>
              </a:ext>
            </a:extLst>
          </p:cNvPr>
          <p:cNvSpPr txBox="1"/>
          <p:nvPr/>
        </p:nvSpPr>
        <p:spPr>
          <a:xfrm>
            <a:off x="7315200" y="457200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Teaser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7217384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24CC3BD-3938-4E95-965C-7BA2F52A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05D145-6B76-444B-AA95-21B380923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C76DEF1-2B98-45D5-80DE-EF9D8CEB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5264EB7-884F-45DB-A99F-9F03E5416F60}"/>
              </a:ext>
            </a:extLst>
          </p:cNvPr>
          <p:cNvSpPr txBox="1"/>
          <p:nvPr/>
        </p:nvSpPr>
        <p:spPr>
          <a:xfrm>
            <a:off x="7315200" y="457200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Full</a:t>
            </a:r>
          </a:p>
        </p:txBody>
      </p:sp>
    </p:spTree>
    <p:extLst>
      <p:ext uri="{BB962C8B-B14F-4D97-AF65-F5344CB8AC3E}">
        <p14:creationId xmlns:p14="http://schemas.microsoft.com/office/powerpoint/2010/main" val="23085467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94FF1C-B303-43F5-868B-131949768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Benzer birkaç içerik oluşturduktan sonra bu içerikler için bir </a:t>
            </a:r>
            <a:r>
              <a:rPr lang="tr-TR" dirty="0" err="1"/>
              <a:t>page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 oluşturalım.</a:t>
            </a:r>
          </a:p>
        </p:txBody>
      </p:sp>
    </p:spTree>
    <p:extLst>
      <p:ext uri="{BB962C8B-B14F-4D97-AF65-F5344CB8AC3E}">
        <p14:creationId xmlns:p14="http://schemas.microsoft.com/office/powerpoint/2010/main" val="19004697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E5BD139-BED0-4EA5-8750-9A23934D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42405E-5072-4B2B-ACF4-4BA66914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A02A295-29FD-409C-9C7B-E5722749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892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BAD091E-330A-4CC8-90C7-D90A8E83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204DF6-8B65-4422-AE17-D80B5BE1B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93C211A-B3DD-4F7B-80EC-B97A5D87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6037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0461E6-7007-4482-B5CA-8AA155B0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EE0CA0-C19E-4E9B-814D-5DE73171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16A3896-B9AA-4752-8C70-4BDCCB502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489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F85229-8A8E-4B66-B6B8-265CB09EF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Yeni eklenen şiirler için bir </a:t>
            </a:r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 oluşturalım.</a:t>
            </a:r>
          </a:p>
        </p:txBody>
      </p:sp>
    </p:spTree>
    <p:extLst>
      <p:ext uri="{BB962C8B-B14F-4D97-AF65-F5344CB8AC3E}">
        <p14:creationId xmlns:p14="http://schemas.microsoft.com/office/powerpoint/2010/main" val="3630161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DA31D0E-B93A-4F5B-B425-9B04657B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3DEEFC-20CB-4F9E-A181-02C7A5D43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006847E-1369-4E47-AE44-7BAFD627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4CFD98B-D179-450E-B23C-C56B895F239D}"/>
              </a:ext>
            </a:extLst>
          </p:cNvPr>
          <p:cNvSpPr txBox="1"/>
          <p:nvPr/>
        </p:nvSpPr>
        <p:spPr>
          <a:xfrm>
            <a:off x="4989250" y="1732449"/>
            <a:ext cx="409699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Yükleme işlemini takip edebilirsiniz.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1560E7A-B730-405B-8117-6E022812D6AE}"/>
              </a:ext>
            </a:extLst>
          </p:cNvPr>
          <p:cNvCxnSpPr>
            <a:cxnSpLocks/>
          </p:cNvCxnSpPr>
          <p:nvPr/>
        </p:nvCxnSpPr>
        <p:spPr>
          <a:xfrm flipH="1">
            <a:off x="4870384" y="2222287"/>
            <a:ext cx="1690214" cy="22245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E02BCD71-C049-4DD2-9648-8AD92582CCF2}"/>
              </a:ext>
            </a:extLst>
          </p:cNvPr>
          <p:cNvSpPr/>
          <p:nvPr/>
        </p:nvSpPr>
        <p:spPr>
          <a:xfrm>
            <a:off x="1915427" y="4523874"/>
            <a:ext cx="2868329" cy="9144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42828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1AA0496-AB62-4637-A7D2-DDF22BA6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E7DEE6-CD0A-45F5-A52A-F664E87D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0CEA11-9D48-42CE-BAA2-43246BBB8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4920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3D5E014-3A26-496D-A27E-7BBE347A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C11A23A-0458-47A8-B27C-30238FE9A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AA1D7C-4391-43C9-9A62-9402233C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534A902D-30FF-46FE-AD31-81461B45753C}"/>
              </a:ext>
            </a:extLst>
          </p:cNvPr>
          <p:cNvSpPr/>
          <p:nvPr/>
        </p:nvSpPr>
        <p:spPr>
          <a:xfrm>
            <a:off x="400050" y="4400550"/>
            <a:ext cx="11525250" cy="323850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24584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66082CE-EA0C-40CA-B765-16344A86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4937D8-E65F-4DF0-8963-AB1964619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364A59-9A63-41B4-AC0C-C43563944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FD52F35-337D-4FE7-9967-F4E26C92B79D}"/>
              </a:ext>
            </a:extLst>
          </p:cNvPr>
          <p:cNvSpPr/>
          <p:nvPr/>
        </p:nvSpPr>
        <p:spPr>
          <a:xfrm>
            <a:off x="2895600" y="2924175"/>
            <a:ext cx="1704975" cy="657225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03564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2E0C98-D169-4E6B-B478-CC4B57E10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Yeni modül yükleme ve kullanma (Video </a:t>
            </a:r>
            <a:r>
              <a:rPr lang="tr-TR" dirty="0" err="1"/>
              <a:t>Embed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2782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CDD981-A44B-482E-9C05-8D25F79B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65C185-80AD-47E9-A06E-00E90B166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324C1BF-1E87-4538-8036-A44BC54A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55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C7334C-C03B-41D7-9FEF-F06DC739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938C32-D064-4636-AF02-17563945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4A96663-0DB0-4183-B9F4-7D996FE3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631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54F14F6-3440-4F6F-BFC2-05D72217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7C1F66-CD4B-498A-B887-EA5FD6B6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D084CFD-2CD4-4138-BDA6-DC9A5D55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5264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7E01087-6FA3-4A3F-BE2E-7B2C52BB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FCE9C6-3645-455C-A46F-9BCFA4DE7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DB2D9D5-D029-42E3-B0A0-6AB3AD62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845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75F273-7F7A-4C84-A912-282B32BC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5D62CA-94E5-47CA-B02B-EEFEBD624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4F302E-A949-4554-99EA-8E69EBAA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955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24F137-81CF-4296-8456-3549F77D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75ED31-0EB8-4558-AC17-E6DD93093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81F3803-5C91-4B2D-A28D-954C94A4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73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054A30B-F197-4FCD-A68B-25355E47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B3CC44-3F32-46A2-9B27-B11BAF8AE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F460B6-2BDA-476D-A350-A60C5D88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D9FDFAF-840A-48DE-8CDF-3E2357D730B7}"/>
              </a:ext>
            </a:extLst>
          </p:cNvPr>
          <p:cNvSpPr txBox="1"/>
          <p:nvPr/>
        </p:nvSpPr>
        <p:spPr>
          <a:xfrm>
            <a:off x="6593305" y="4639377"/>
            <a:ext cx="2772076" cy="203132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Yükleme tamamlandıktan sonra Development kısmından oluşturduğunuz </a:t>
            </a:r>
            <a:r>
              <a:rPr lang="tr-TR" dirty="0" err="1">
                <a:solidFill>
                  <a:schemeClr val="bg1"/>
                </a:solidFill>
              </a:rPr>
              <a:t>websitenizin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url</a:t>
            </a:r>
            <a:r>
              <a:rPr lang="tr-TR" dirty="0">
                <a:solidFill>
                  <a:schemeClr val="bg1"/>
                </a:solidFill>
              </a:rPr>
              <a:t> adresine 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C5430737-B109-4061-98CB-A2DF6050F8CB}"/>
              </a:ext>
            </a:extLst>
          </p:cNvPr>
          <p:cNvCxnSpPr>
            <a:cxnSpLocks/>
          </p:cNvCxnSpPr>
          <p:nvPr/>
        </p:nvCxnSpPr>
        <p:spPr>
          <a:xfrm flipH="1" flipV="1">
            <a:off x="2983833" y="2916455"/>
            <a:ext cx="3532470" cy="2560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5E434162-972E-4773-A1EE-D7FE8E2575C0}"/>
              </a:ext>
            </a:extLst>
          </p:cNvPr>
          <p:cNvSpPr/>
          <p:nvPr/>
        </p:nvSpPr>
        <p:spPr>
          <a:xfrm>
            <a:off x="1953928" y="2704699"/>
            <a:ext cx="2338939" cy="16947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409376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24FF3CC-BEFE-4586-B758-03AB5BB1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E207C6-A3B0-49EF-89F1-BEAC3682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6DC4C0C-83AD-44BC-AD2D-F11A8678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22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C845AC-FE76-41AD-B269-CA3A759E8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Yeni bir tema yükleyelim.</a:t>
            </a:r>
          </a:p>
        </p:txBody>
      </p:sp>
    </p:spTree>
    <p:extLst>
      <p:ext uri="{BB962C8B-B14F-4D97-AF65-F5344CB8AC3E}">
        <p14:creationId xmlns:p14="http://schemas.microsoft.com/office/powerpoint/2010/main" val="261260620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AB4A568-24FE-424D-A78D-540FDAFE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B9184F-05C1-4A4E-A4C5-790D1A143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3E3EB77-8C44-4F0D-ABCA-9B9249F3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0102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0784D12-89C6-4E2D-BC1E-6F8E56C7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6F028B-090B-4E16-973C-B0703BB4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4AB6BAF-0C02-4A54-85AB-188FEB338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771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22BAD9D-76C3-4F5C-A75E-B422C6E89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847BC7-FA77-47E9-B497-5B1B51A8E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043563D-6F92-4601-99F9-83D3FBDF5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85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2112092-0620-4961-A78A-C9FAC7B2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426351-08FA-4D28-A028-B8742768E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3596265-8289-4897-A549-C0D9CE86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FA1574-E00F-4F2F-95AF-DF1720BBCD04}"/>
              </a:ext>
            </a:extLst>
          </p:cNvPr>
          <p:cNvSpPr/>
          <p:nvPr/>
        </p:nvSpPr>
        <p:spPr>
          <a:xfrm>
            <a:off x="371475" y="4267200"/>
            <a:ext cx="257175" cy="238125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15B62F0A-3B39-462C-9915-55931F1EA099}"/>
              </a:ext>
            </a:extLst>
          </p:cNvPr>
          <p:cNvCxnSpPr/>
          <p:nvPr/>
        </p:nvCxnSpPr>
        <p:spPr>
          <a:xfrm flipH="1" flipV="1">
            <a:off x="628650" y="4400550"/>
            <a:ext cx="4191000" cy="485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5016FEF9-6C73-4133-89BE-8D09991D0075}"/>
              </a:ext>
            </a:extLst>
          </p:cNvPr>
          <p:cNvSpPr txBox="1"/>
          <p:nvPr/>
        </p:nvSpPr>
        <p:spPr>
          <a:xfrm>
            <a:off x="4869212" y="4563159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Henüz yüklenmemiş olanlardan </a:t>
            </a:r>
          </a:p>
          <a:p>
            <a:r>
              <a:rPr lang="tr-TR" dirty="0">
                <a:solidFill>
                  <a:schemeClr val="bg1"/>
                </a:solidFill>
              </a:rPr>
              <a:t>indirdiğimiz temayı bulup yükle diyoruz.</a:t>
            </a:r>
          </a:p>
        </p:txBody>
      </p:sp>
    </p:spTree>
    <p:extLst>
      <p:ext uri="{BB962C8B-B14F-4D97-AF65-F5344CB8AC3E}">
        <p14:creationId xmlns:p14="http://schemas.microsoft.com/office/powerpoint/2010/main" val="29789898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6DACF3B-5929-41A7-BC46-80982D71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3BAF14-9870-466F-9BD5-54C09A4C8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48C5A2-A256-4D02-80E6-F5DEF41C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ADA6DC8-99F8-4C2B-B23F-4B5D7024552D}"/>
              </a:ext>
            </a:extLst>
          </p:cNvPr>
          <p:cNvSpPr txBox="1"/>
          <p:nvPr/>
        </p:nvSpPr>
        <p:spPr>
          <a:xfrm>
            <a:off x="4743450" y="1781175"/>
            <a:ext cx="4705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tema hiç de güzel değilmiş :D</a:t>
            </a:r>
          </a:p>
          <a:p>
            <a:r>
              <a:rPr lang="tr-TR" dirty="0" err="1">
                <a:solidFill>
                  <a:schemeClr val="bg1"/>
                </a:solidFill>
              </a:rPr>
              <a:t>Appearance</a:t>
            </a:r>
            <a:r>
              <a:rPr lang="tr-TR" dirty="0">
                <a:solidFill>
                  <a:schemeClr val="bg1"/>
                </a:solidFill>
              </a:rPr>
              <a:t> bölümünden değiştiriyoruz.</a:t>
            </a:r>
          </a:p>
        </p:txBody>
      </p:sp>
    </p:spTree>
    <p:extLst>
      <p:ext uri="{BB962C8B-B14F-4D97-AF65-F5344CB8AC3E}">
        <p14:creationId xmlns:p14="http://schemas.microsoft.com/office/powerpoint/2010/main" val="5468053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668DF1F-049C-45FB-B5BE-12CFE765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BE20A1-1501-4FFC-99BA-E4A88E93B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898DDD0-891D-46A1-A0EE-C31AF80A5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044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DCDCFBC0-07BA-4300-A48E-D6A3DDB3DC03}"/>
              </a:ext>
            </a:extLst>
          </p:cNvPr>
          <p:cNvSpPr txBox="1">
            <a:spLocks/>
          </p:cNvSpPr>
          <p:nvPr/>
        </p:nvSpPr>
        <p:spPr>
          <a:xfrm>
            <a:off x="919119" y="2362224"/>
            <a:ext cx="10353762" cy="213355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ÇEKİRDEK GÜNCELLEMESİ NASIL YAPILIR ?</a:t>
            </a:r>
          </a:p>
        </p:txBody>
      </p:sp>
      <p:sp>
        <p:nvSpPr>
          <p:cNvPr id="3" name="Unvan 1">
            <a:extLst>
              <a:ext uri="{FF2B5EF4-FFF2-40B4-BE49-F238E27FC236}">
                <a16:creationId xmlns:a16="http://schemas.microsoft.com/office/drawing/2014/main" id="{F6C3CA77-6A86-4D2D-8577-7EBF0981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tr-TR" dirty="0"/>
              <a:t>GÜNCELLEME</a:t>
            </a:r>
          </a:p>
        </p:txBody>
      </p:sp>
    </p:spTree>
    <p:extLst>
      <p:ext uri="{BB962C8B-B14F-4D97-AF65-F5344CB8AC3E}">
        <p14:creationId xmlns:p14="http://schemas.microsoft.com/office/powerpoint/2010/main" val="357704676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19E476-EE2E-48B2-971B-B877E7EF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Çekirdek güncelleme aynı sürüm için çıkan her yükseltme paketinin kurulu sisteminizde de yükseltilmesi işlemidir.</a:t>
            </a:r>
          </a:p>
          <a:p>
            <a:r>
              <a:rPr lang="tr-TR" dirty="0"/>
              <a:t>Bu işlem </a:t>
            </a:r>
            <a:r>
              <a:rPr lang="tr-TR" dirty="0" err="1"/>
              <a:t>Drupal</a:t>
            </a:r>
            <a:r>
              <a:rPr lang="tr-TR" dirty="0"/>
              <a:t> İçerik yönetim sisteminizi günceller.</a:t>
            </a:r>
          </a:p>
          <a:p>
            <a:r>
              <a:rPr lang="tr-TR" dirty="0"/>
              <a:t>Çekirdek güncelleme ile tema ve haricen kurduğunuz eklentiler güncellenmez.</a:t>
            </a:r>
          </a:p>
        </p:txBody>
      </p:sp>
    </p:spTree>
    <p:extLst>
      <p:ext uri="{BB962C8B-B14F-4D97-AF65-F5344CB8AC3E}">
        <p14:creationId xmlns:p14="http://schemas.microsoft.com/office/powerpoint/2010/main" val="4080363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54ADF6F-93A3-4565-B59C-4791A66A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4C9EE4-E4F7-4F45-AD76-190670FE5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151E3B6-4877-4C0A-82F6-53350971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BFEFA39-2294-4EC9-88A5-4B5C4B8491CE}"/>
              </a:ext>
            </a:extLst>
          </p:cNvPr>
          <p:cNvSpPr txBox="1"/>
          <p:nvPr/>
        </p:nvSpPr>
        <p:spPr>
          <a:xfrm>
            <a:off x="1029903" y="1799924"/>
            <a:ext cx="2242686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Dil seçimi yapıp ilerleyin. </a:t>
            </a:r>
            <a:r>
              <a:rPr lang="tr-TR" dirty="0">
                <a:solidFill>
                  <a:srgbClr val="C00000"/>
                </a:solidFill>
              </a:rPr>
              <a:t>(</a:t>
            </a:r>
            <a:r>
              <a:rPr lang="tr-TR" dirty="0" err="1">
                <a:solidFill>
                  <a:srgbClr val="C00000"/>
                </a:solidFill>
              </a:rPr>
              <a:t>İngilizce’yi</a:t>
            </a:r>
            <a:r>
              <a:rPr lang="tr-TR" dirty="0">
                <a:solidFill>
                  <a:srgbClr val="C00000"/>
                </a:solidFill>
              </a:rPr>
              <a:t> öneriyorum, Türkçe çevirisinde çok fazla eksik var)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FA06A6F-8C4D-47DD-B8D4-63FC445DEBBC}"/>
              </a:ext>
            </a:extLst>
          </p:cNvPr>
          <p:cNvCxnSpPr>
            <a:cxnSpLocks/>
          </p:cNvCxnSpPr>
          <p:nvPr/>
        </p:nvCxnSpPr>
        <p:spPr>
          <a:xfrm>
            <a:off x="3337158" y="2815587"/>
            <a:ext cx="2351373" cy="822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EC643352-8CBF-4DFE-A8F1-1F7345C5B4E0}"/>
              </a:ext>
            </a:extLst>
          </p:cNvPr>
          <p:cNvSpPr/>
          <p:nvPr/>
        </p:nvSpPr>
        <p:spPr>
          <a:xfrm>
            <a:off x="5753100" y="3629025"/>
            <a:ext cx="1219200" cy="2286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222038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F06012-E009-43F5-BFFF-46FA94B6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E3C8D81-54F7-400B-8C87-00497C9A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Tüm dosyaları yedekleyin. </a:t>
            </a:r>
            <a:r>
              <a:rPr lang="tr-TR" dirty="0">
                <a:solidFill>
                  <a:srgbClr val="92D050"/>
                </a:solidFill>
              </a:rPr>
              <a:t>(Bu işlem </a:t>
            </a:r>
            <a:r>
              <a:rPr lang="tr-TR" dirty="0" err="1">
                <a:solidFill>
                  <a:srgbClr val="92D050"/>
                </a:solidFill>
              </a:rPr>
              <a:t>drupal</a:t>
            </a:r>
            <a:r>
              <a:rPr lang="tr-TR" dirty="0">
                <a:solidFill>
                  <a:srgbClr val="92D050"/>
                </a:solidFill>
              </a:rPr>
              <a:t> çekirdek güncellemesinden ziyade zaman zaman yapmanız gereken rutin bir gerekliliktir.)</a:t>
            </a:r>
          </a:p>
        </p:txBody>
      </p:sp>
    </p:spTree>
    <p:extLst>
      <p:ext uri="{BB962C8B-B14F-4D97-AF65-F5344CB8AC3E}">
        <p14:creationId xmlns:p14="http://schemas.microsoft.com/office/powerpoint/2010/main" val="5037701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ADBAE9-FD64-4C29-9723-7FFC5B14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4DF62D-E413-4553-BECC-3B2D10B1D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FFC000"/>
                </a:solidFill>
              </a:rPr>
              <a:t>(Güncellemeler sayfasında hangi sürüme yükseltme yapmanız </a:t>
            </a:r>
            <a:r>
              <a:rPr lang="tr-TR" dirty="0" err="1">
                <a:solidFill>
                  <a:srgbClr val="FFC000"/>
                </a:solidFill>
              </a:rPr>
              <a:t>gerekitiği</a:t>
            </a:r>
            <a:r>
              <a:rPr lang="tr-TR" dirty="0">
                <a:solidFill>
                  <a:srgbClr val="FFC000"/>
                </a:solidFill>
              </a:rPr>
              <a:t> ile ilgili uyarıyı göreceksiniz, yükseltme paketini indireceğiniz bağlantıyı ve sürüm notlarını bulacaksınız.) </a:t>
            </a:r>
            <a:r>
              <a:rPr lang="tr-TR" dirty="0"/>
              <a:t>Bu bağlantıdan </a:t>
            </a:r>
            <a:r>
              <a:rPr lang="tr-TR" dirty="0" err="1"/>
              <a:t>drupal</a:t>
            </a:r>
            <a:r>
              <a:rPr lang="tr-TR" dirty="0"/>
              <a:t> arşivini indiriniz veya mevcut en güncel </a:t>
            </a:r>
            <a:r>
              <a:rPr lang="tr-TR" dirty="0" err="1"/>
              <a:t>drupal</a:t>
            </a:r>
            <a:r>
              <a:rPr lang="tr-TR" dirty="0"/>
              <a:t> sürümüne </a:t>
            </a:r>
            <a:r>
              <a:rPr lang="tr-TR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https://www.drupal.org/download</a:t>
            </a:r>
            <a:r>
              <a:rPr lang="tr-TR" dirty="0">
                <a:solidFill>
                  <a:srgbClr val="00B0F0"/>
                </a:solidFill>
              </a:rPr>
              <a:t> </a:t>
            </a:r>
            <a:r>
              <a:rPr lang="tr-TR" dirty="0"/>
              <a:t>adresinden ulaşabilirsiniz.</a:t>
            </a:r>
          </a:p>
        </p:txBody>
      </p:sp>
    </p:spTree>
    <p:extLst>
      <p:ext uri="{BB962C8B-B14F-4D97-AF65-F5344CB8AC3E}">
        <p14:creationId xmlns:p14="http://schemas.microsoft.com/office/powerpoint/2010/main" val="192956399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41C6594-B613-4BDF-87CE-3BB80378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8F18C8-6062-4B50-B0DD-91C8A7886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İndirdiğiniz </a:t>
            </a:r>
            <a:r>
              <a:rPr lang="tr-TR" dirty="0" err="1"/>
              <a:t>drupal</a:t>
            </a:r>
            <a:r>
              <a:rPr lang="tr-TR" dirty="0"/>
              <a:t> arşivini sağ tıklayarak bilgisayarınızda bir klasöre çıkarınız.</a:t>
            </a:r>
          </a:p>
        </p:txBody>
      </p:sp>
    </p:spTree>
    <p:extLst>
      <p:ext uri="{BB962C8B-B14F-4D97-AF65-F5344CB8AC3E}">
        <p14:creationId xmlns:p14="http://schemas.microsoft.com/office/powerpoint/2010/main" val="55855895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8E16BF2-D67F-4657-8D9B-9C2DF8C2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0F0C25-78A6-48BD-AFB2-E13B2A56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Sitenizi </a:t>
            </a:r>
            <a:r>
              <a:rPr lang="tr-TR" i="1" dirty="0"/>
              <a:t>bakım </a:t>
            </a:r>
            <a:r>
              <a:rPr lang="tr-TR" i="1" dirty="0" err="1"/>
              <a:t>modu</a:t>
            </a:r>
            <a:r>
              <a:rPr lang="tr-TR" dirty="0" err="1"/>
              <a:t>na</a:t>
            </a:r>
            <a:r>
              <a:rPr lang="tr-TR" dirty="0"/>
              <a:t> alın. </a:t>
            </a:r>
            <a:r>
              <a:rPr lang="tr-TR" dirty="0">
                <a:solidFill>
                  <a:srgbClr val="0070C0"/>
                </a:solidFill>
              </a:rPr>
              <a:t>(</a:t>
            </a:r>
            <a:r>
              <a:rPr lang="tr-TR" dirty="0" err="1">
                <a:solidFill>
                  <a:srgbClr val="0070C0"/>
                </a:solidFill>
              </a:rPr>
              <a:t>örn</a:t>
            </a:r>
            <a:r>
              <a:rPr lang="tr-TR" dirty="0">
                <a:solidFill>
                  <a:srgbClr val="0070C0"/>
                </a:solidFill>
              </a:rPr>
              <a:t>: siteniz.org/</a:t>
            </a:r>
            <a:r>
              <a:rPr lang="tr-TR" dirty="0" err="1">
                <a:solidFill>
                  <a:srgbClr val="0070C0"/>
                </a:solidFill>
              </a:rPr>
              <a:t>admin</a:t>
            </a:r>
            <a:r>
              <a:rPr lang="tr-TR" dirty="0">
                <a:solidFill>
                  <a:srgbClr val="0070C0"/>
                </a:solidFill>
              </a:rPr>
              <a:t>/</a:t>
            </a:r>
            <a:r>
              <a:rPr lang="tr-TR" dirty="0" err="1">
                <a:solidFill>
                  <a:srgbClr val="0070C0"/>
                </a:solidFill>
              </a:rPr>
              <a:t>config</a:t>
            </a:r>
            <a:r>
              <a:rPr lang="tr-TR" dirty="0">
                <a:solidFill>
                  <a:srgbClr val="0070C0"/>
                </a:solidFill>
              </a:rPr>
              <a:t>/</a:t>
            </a:r>
            <a:r>
              <a:rPr lang="tr-TR" dirty="0" err="1">
                <a:solidFill>
                  <a:srgbClr val="0070C0"/>
                </a:solidFill>
              </a:rPr>
              <a:t>development</a:t>
            </a:r>
            <a:r>
              <a:rPr lang="tr-TR" dirty="0">
                <a:solidFill>
                  <a:srgbClr val="0070C0"/>
                </a:solidFill>
              </a:rPr>
              <a:t>/</a:t>
            </a:r>
            <a:r>
              <a:rPr lang="tr-TR" dirty="0" err="1">
                <a:solidFill>
                  <a:srgbClr val="0070C0"/>
                </a:solidFill>
              </a:rPr>
              <a:t>maintenance</a:t>
            </a:r>
            <a:r>
              <a:rPr lang="tr-TR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584285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6848D29-7301-4A26-A738-8AAF0C18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5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04346B-F0B4-4D7C-A3D4-36E350E9F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Drupal</a:t>
            </a:r>
            <a:r>
              <a:rPr lang="tr-TR" dirty="0"/>
              <a:t> sitenizin kurulu olduğu dizine bir FTP yöneticisi ile </a:t>
            </a:r>
            <a:r>
              <a:rPr lang="tr-TR" dirty="0">
                <a:solidFill>
                  <a:srgbClr val="92D050"/>
                </a:solidFill>
              </a:rPr>
              <a:t>(</a:t>
            </a:r>
            <a:r>
              <a:rPr lang="tr-TR" dirty="0" err="1">
                <a:solidFill>
                  <a:srgbClr val="92D050"/>
                </a:solidFill>
              </a:rPr>
              <a:t>filezilla</a:t>
            </a:r>
            <a:r>
              <a:rPr lang="tr-TR" dirty="0">
                <a:solidFill>
                  <a:srgbClr val="92D050"/>
                </a:solidFill>
              </a:rPr>
              <a:t> öneririm </a:t>
            </a:r>
            <a:r>
              <a:rPr lang="tr-TR" dirty="0" err="1">
                <a:solidFill>
                  <a:srgbClr val="92D050"/>
                </a:solidFill>
              </a:rPr>
              <a:t>xampp</a:t>
            </a:r>
            <a:r>
              <a:rPr lang="tr-TR" dirty="0">
                <a:solidFill>
                  <a:srgbClr val="92D050"/>
                </a:solidFill>
              </a:rPr>
              <a:t> içinde mevcut)</a:t>
            </a:r>
            <a:r>
              <a:rPr lang="tr-TR" dirty="0"/>
              <a:t> bağlanın. Bilgisayarınıza indirdiğiniz </a:t>
            </a:r>
            <a:r>
              <a:rPr lang="tr-TR" dirty="0" err="1"/>
              <a:t>drupal</a:t>
            </a:r>
            <a:r>
              <a:rPr lang="tr-TR" dirty="0"/>
              <a:t> arşivinden </a:t>
            </a:r>
            <a:r>
              <a:rPr lang="tr-TR" dirty="0" err="1"/>
              <a:t>sites</a:t>
            </a:r>
            <a:r>
              <a:rPr lang="tr-TR" dirty="0"/>
              <a:t> </a:t>
            </a:r>
            <a:r>
              <a:rPr lang="tr-TR" dirty="0">
                <a:solidFill>
                  <a:srgbClr val="C00000"/>
                </a:solidFill>
              </a:rPr>
              <a:t>(özel konfigürasyonlarınız var ise .</a:t>
            </a:r>
            <a:r>
              <a:rPr lang="tr-TR" dirty="0" err="1">
                <a:solidFill>
                  <a:srgbClr val="C00000"/>
                </a:solidFill>
              </a:rPr>
              <a:t>htaccess</a:t>
            </a:r>
            <a:r>
              <a:rPr lang="tr-TR" dirty="0">
                <a:solidFill>
                  <a:srgbClr val="C00000"/>
                </a:solidFill>
              </a:rPr>
              <a:t> dosyasını da göndermeyin) </a:t>
            </a:r>
            <a:r>
              <a:rPr lang="tr-TR" dirty="0"/>
              <a:t>dizini haricindeki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/>
              <a:t>dosyaları sitenizdeki dosyaların üzerine gönderin. FTP, dosya isimlerinin aynı olduğu uyarısını verecektir. Tüm dosyaların üzerine yazılması seçeneğini işaretleyerek aktarımı başlatın ve dosya aktarımı bitene kadar bekleyin.</a:t>
            </a:r>
          </a:p>
          <a:p>
            <a:endParaRPr lang="tr-TR" dirty="0"/>
          </a:p>
          <a:p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htaccess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tr-TR" dirty="0" err="1"/>
              <a:t>Apache</a:t>
            </a:r>
            <a:r>
              <a:rPr lang="tr-TR" dirty="0"/>
              <a:t> başta olmak üzere çoğu ağ sunucusu tarafından kullanılan web alanı üzerinde ayar değişimleri yapılmasını sağlayan dosyadır.</a:t>
            </a:r>
          </a:p>
        </p:txBody>
      </p:sp>
    </p:spTree>
    <p:extLst>
      <p:ext uri="{BB962C8B-B14F-4D97-AF65-F5344CB8AC3E}">
        <p14:creationId xmlns:p14="http://schemas.microsoft.com/office/powerpoint/2010/main" val="72509288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47387E-E970-44B6-AD6C-C08702ED3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00B050"/>
                </a:solidFill>
              </a:rPr>
              <a:t>FTP: </a:t>
            </a:r>
            <a:r>
              <a:rPr lang="tr-TR" dirty="0"/>
              <a:t>Dosya aktarım iletişim kuralı, bir veri yığınının - ASCII, EBCDIC, ve </a:t>
            </a:r>
            <a:r>
              <a:rPr lang="tr-TR" dirty="0" err="1"/>
              <a:t>binary</a:t>
            </a:r>
            <a:r>
              <a:rPr lang="tr-TR" dirty="0"/>
              <a:t>- bir uç aygıttan diğerine iletimi için kullanılır.</a:t>
            </a:r>
          </a:p>
        </p:txBody>
      </p:sp>
    </p:spTree>
    <p:extLst>
      <p:ext uri="{BB962C8B-B14F-4D97-AF65-F5344CB8AC3E}">
        <p14:creationId xmlns:p14="http://schemas.microsoft.com/office/powerpoint/2010/main" val="393606595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1.wp.com/filezilla.net/wp-content/uploads/2018/07/FileZilla-details-1024x575.png?resize=618%2C347">
            <a:extLst>
              <a:ext uri="{FF2B5EF4-FFF2-40B4-BE49-F238E27FC236}">
                <a16:creationId xmlns:a16="http://schemas.microsoft.com/office/drawing/2014/main" id="{0E1DB5B4-7D5F-4291-A507-8E7B031AE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728" y="2331480"/>
            <a:ext cx="7518184" cy="42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DC09B8B2-21B1-4733-9201-B86DD325C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88" y="2331480"/>
            <a:ext cx="2945420" cy="4221375"/>
          </a:xfrm>
        </p:spPr>
        <p:txBody>
          <a:bodyPr/>
          <a:lstStyle/>
          <a:p>
            <a:r>
              <a:rPr lang="tr-T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Filezilla</a:t>
            </a:r>
            <a:r>
              <a:rPr lang="tr-T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</a:t>
            </a:r>
            <a:r>
              <a:rPr lang="tr-TR" dirty="0"/>
              <a:t> Açık kaynak ve çoklu platform destekli bir FTP istemcisidir.</a:t>
            </a:r>
          </a:p>
          <a:p>
            <a:r>
              <a:rPr lang="tr-TR" dirty="0">
                <a:solidFill>
                  <a:srgbClr val="FFC000"/>
                </a:solidFill>
              </a:rPr>
              <a:t>(Windows, Linux ve Mac OS X işletim sistemlerinde çalışır, FTP, FTPS ve SFTP desteği mevcut.) </a:t>
            </a:r>
          </a:p>
        </p:txBody>
      </p:sp>
    </p:spTree>
    <p:extLst>
      <p:ext uri="{BB962C8B-B14F-4D97-AF65-F5344CB8AC3E}">
        <p14:creationId xmlns:p14="http://schemas.microsoft.com/office/powerpoint/2010/main" val="9902292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BDF0976-5BD5-4282-B21F-ECB0D804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6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E952EE-006E-4975-8611-934E9BEF3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Dosyaların aktarımı tamamlandıktan sonra </a:t>
            </a:r>
            <a:r>
              <a:rPr lang="tr-TR" i="1" dirty="0" err="1"/>
              <a:t>update.php</a:t>
            </a:r>
            <a:r>
              <a:rPr lang="tr-TR" dirty="0"/>
              <a:t> dosyasını çalıştırarak güncellemeleri uygulayın. 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bkz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 siteniz.org/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update.php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0308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2D7363C-6A94-443F-892E-4F8CAD31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7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A86F61-052B-4EE6-8E9A-116C99E3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ya da Devam butonuna tıkladığınızda </a:t>
            </a:r>
            <a:r>
              <a:rPr lang="tr-TR" dirty="0" err="1"/>
              <a:t>drupal</a:t>
            </a:r>
            <a:r>
              <a:rPr lang="tr-TR" dirty="0"/>
              <a:t> sitenizin kurulu olduğu dizine gönderdiğiniz dosyalarla yapılacak güncellemeleri göreceksiniz. Devam edip güncellemeleri uygulayın. Sonrasında site </a:t>
            </a:r>
            <a:r>
              <a:rPr lang="tr-TR" dirty="0" err="1"/>
              <a:t>arayüzüne</a:t>
            </a:r>
            <a:r>
              <a:rPr lang="tr-TR" dirty="0"/>
              <a:t> ya da yönetim paneline gidebilirsiniz.</a:t>
            </a:r>
          </a:p>
        </p:txBody>
      </p:sp>
    </p:spTree>
    <p:extLst>
      <p:ext uri="{BB962C8B-B14F-4D97-AF65-F5344CB8AC3E}">
        <p14:creationId xmlns:p14="http://schemas.microsoft.com/office/powerpoint/2010/main" val="407622152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8725B23-7B34-4A13-9792-4BB80E53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770DD6-901E-4F20-82F7-331B10FD3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942470D-BC2E-45EA-AD03-1A2B9054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F8A1A9-4711-4A34-8C69-2889D9114BBA}"/>
              </a:ext>
            </a:extLst>
          </p:cNvPr>
          <p:cNvSpPr/>
          <p:nvPr/>
        </p:nvSpPr>
        <p:spPr>
          <a:xfrm>
            <a:off x="2257425" y="219075"/>
            <a:ext cx="517525" cy="18415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81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507BC95-BC54-4951-BA12-D453A3BA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Drupal </a:t>
            </a:r>
            <a:r>
              <a:rPr lang="en-US" dirty="0" err="1"/>
              <a:t>Nedir</a:t>
            </a:r>
            <a:r>
              <a:rPr lang="en-US" dirty="0"/>
              <a:t>?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BE13C3-3F7E-43D5-93AE-4DA405A39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tr-TR" dirty="0" err="1">
                <a:effectLst/>
              </a:rPr>
              <a:t>Drupal</a:t>
            </a:r>
            <a:r>
              <a:rPr lang="tr-TR" dirty="0">
                <a:effectLst/>
              </a:rPr>
              <a:t> ücretsiz, açık kaynaklı bir içerik yönetim sistemi ya da içerik </a:t>
            </a:r>
            <a:r>
              <a:rPr lang="tr-TR" dirty="0" err="1">
                <a:effectLst/>
              </a:rPr>
              <a:t>yönetim'e</a:t>
            </a:r>
            <a:r>
              <a:rPr lang="tr-TR" dirty="0">
                <a:effectLst/>
              </a:rPr>
              <a:t> odaklı bir altyapı yazılımı olarak tanımlanır.</a:t>
            </a:r>
            <a:endParaRPr lang="en-US" dirty="0">
              <a:effectLst/>
            </a:endParaRP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 err="1">
                <a:solidFill>
                  <a:srgbClr val="00B0F0"/>
                </a:solidFill>
              </a:rPr>
              <a:t>İçerik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Yönetim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Sistemler</a:t>
            </a:r>
            <a:r>
              <a:rPr lang="tr-TR" dirty="0">
                <a:solidFill>
                  <a:srgbClr val="00B0F0"/>
                </a:solidFill>
              </a:rPr>
              <a:t>i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tr-TR" dirty="0">
                <a:effectLst/>
              </a:rPr>
              <a:t> </a:t>
            </a:r>
            <a:r>
              <a:rPr lang="en-US" dirty="0">
                <a:effectLst/>
              </a:rPr>
              <a:t>K</a:t>
            </a:r>
            <a:r>
              <a:rPr lang="tr-TR" dirty="0">
                <a:effectLst/>
              </a:rPr>
              <a:t>atılımcı teknikler ile belge ya da benzeri içeriklerin yaratılmasına ve düzenlenmesine yardımcı olan yazılım dizgeleridir</a:t>
            </a:r>
            <a:r>
              <a:rPr lang="en-US" dirty="0">
                <a:effectLst/>
              </a:rPr>
              <a:t>.</a:t>
            </a:r>
            <a:r>
              <a:rPr lang="tr-TR" dirty="0">
                <a:effectLst/>
              </a:rPr>
              <a:t> Yaygın olarak basit</a:t>
            </a:r>
            <a:r>
              <a:rPr lang="en-US" dirty="0">
                <a:effectLst/>
              </a:rPr>
              <a:t> </a:t>
            </a:r>
            <a:r>
              <a:rPr lang="tr-TR" dirty="0">
                <a:effectLst/>
              </a:rPr>
              <a:t>veya karmaşık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(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drupal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, çekirdeğinden ayrı eklenen modüllerle genişletilmişse)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websiteleri</a:t>
            </a:r>
            <a:r>
              <a:rPr lang="tr-TR" dirty="0">
                <a:effectLst/>
              </a:rPr>
              <a:t> oluşturmak, yönetmek için kullanılır.</a:t>
            </a:r>
          </a:p>
          <a:p>
            <a:pPr marL="36900" indent="0">
              <a:buNone/>
            </a:pPr>
            <a:endParaRPr lang="tr-TR" dirty="0">
              <a:effectLst/>
            </a:endParaRPr>
          </a:p>
          <a:p>
            <a:pPr marL="36900" indent="0">
              <a:buNone/>
            </a:pPr>
            <a:r>
              <a:rPr lang="tr-TR" dirty="0">
                <a:effectLst/>
              </a:rPr>
              <a:t>Temel yaklaşımla herhangi bir yazılım dili ve kodu kullanmanız beklenmediğinden kullanımı ve öğrenmesi basit bir üretim aracıdır.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6378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EB03AA-B6E8-4A1F-9E9A-B7610F8A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F72460-96BE-4FA0-B510-EAA5D6E5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2EBD45F-652D-4ECF-B14C-0E600B8B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AE390CC-20FB-4424-A07F-90BC956629CA}"/>
              </a:ext>
            </a:extLst>
          </p:cNvPr>
          <p:cNvSpPr txBox="1"/>
          <p:nvPr/>
        </p:nvSpPr>
        <p:spPr>
          <a:xfrm>
            <a:off x="846418" y="2011679"/>
            <a:ext cx="2416546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Kurulum profili seçip ilerleyin. </a:t>
            </a:r>
            <a:r>
              <a:rPr lang="tr-TR" dirty="0">
                <a:solidFill>
                  <a:srgbClr val="C00000"/>
                </a:solidFill>
              </a:rPr>
              <a:t>(Standard ile ilerliyorum)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5F29AFBF-F8CB-46ED-B74D-099A1D740994}"/>
              </a:ext>
            </a:extLst>
          </p:cNvPr>
          <p:cNvCxnSpPr>
            <a:cxnSpLocks/>
          </p:cNvCxnSpPr>
          <p:nvPr/>
        </p:nvCxnSpPr>
        <p:spPr>
          <a:xfrm>
            <a:off x="3262964" y="3028950"/>
            <a:ext cx="2415941" cy="1417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6000013B-199E-4FDC-B951-5871A33F3387}"/>
              </a:ext>
            </a:extLst>
          </p:cNvPr>
          <p:cNvSpPr/>
          <p:nvPr/>
        </p:nvSpPr>
        <p:spPr>
          <a:xfrm>
            <a:off x="5772150" y="4405314"/>
            <a:ext cx="1176338" cy="26193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10701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631250D-20B0-4680-B61C-6371982C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8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DAA106-F77F-4037-9A06-EEC9DB4F5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Güncelleme işlemi sonrasında sitenizi bakım </a:t>
            </a:r>
            <a:r>
              <a:rPr lang="tr-TR" dirty="0" err="1"/>
              <a:t>modundan</a:t>
            </a:r>
            <a:r>
              <a:rPr lang="tr-TR" dirty="0"/>
              <a:t> çıkarmalısınız. </a:t>
            </a:r>
          </a:p>
          <a:p>
            <a:pPr marL="0" indent="0">
              <a:buNone/>
            </a:pPr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	(</a:t>
            </a:r>
            <a:r>
              <a:rPr lang="tr-TR" dirty="0" err="1">
                <a:solidFill>
                  <a:schemeClr val="accent3">
                    <a:lumMod val="75000"/>
                  </a:schemeClr>
                </a:solidFill>
              </a:rPr>
              <a:t>bkz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: siteniz.org/</a:t>
            </a:r>
            <a:r>
              <a:rPr lang="tr-TR" dirty="0" err="1">
                <a:solidFill>
                  <a:schemeClr val="accent3">
                    <a:lumMod val="75000"/>
                  </a:schemeClr>
                </a:solidFill>
              </a:rPr>
              <a:t>admin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3">
                    <a:lumMod val="75000"/>
                  </a:schemeClr>
                </a:solidFill>
              </a:rPr>
              <a:t>config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3">
                    <a:lumMod val="75000"/>
                  </a:schemeClr>
                </a:solidFill>
              </a:rPr>
              <a:t>development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3">
                    <a:lumMod val="75000"/>
                  </a:schemeClr>
                </a:solidFill>
              </a:rPr>
              <a:t>maintenance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34291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4A798E-3BA9-46A2-8651-6FD588A6E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Yönetim panelinizden </a:t>
            </a:r>
            <a:r>
              <a:rPr lang="tr-TR" i="1" dirty="0">
                <a:solidFill>
                  <a:srgbClr val="00B050"/>
                </a:solidFill>
              </a:rPr>
              <a:t>siteniz.org/</a:t>
            </a:r>
            <a:r>
              <a:rPr lang="tr-TR" i="1" dirty="0" err="1">
                <a:solidFill>
                  <a:srgbClr val="00B050"/>
                </a:solidFill>
              </a:rPr>
              <a:t>admin</a:t>
            </a:r>
            <a:r>
              <a:rPr lang="tr-TR" i="1" dirty="0">
                <a:solidFill>
                  <a:srgbClr val="00B050"/>
                </a:solidFill>
              </a:rPr>
              <a:t>/</a:t>
            </a:r>
            <a:r>
              <a:rPr lang="tr-TR" i="1" dirty="0" err="1">
                <a:solidFill>
                  <a:srgbClr val="00B050"/>
                </a:solidFill>
              </a:rPr>
              <a:t>reports</a:t>
            </a:r>
            <a:r>
              <a:rPr lang="tr-TR" i="1" dirty="0">
                <a:solidFill>
                  <a:srgbClr val="00B050"/>
                </a:solidFill>
              </a:rPr>
              <a:t>/</a:t>
            </a:r>
            <a:r>
              <a:rPr lang="tr-TR" i="1" dirty="0" err="1">
                <a:solidFill>
                  <a:srgbClr val="00B050"/>
                </a:solidFill>
              </a:rPr>
              <a:t>updates</a:t>
            </a:r>
            <a:r>
              <a:rPr lang="tr-TR" dirty="0"/>
              <a:t> yolunu izleyerek yaptığınız ile </a:t>
            </a:r>
            <a:r>
              <a:rPr lang="tr-TR" dirty="0" err="1"/>
              <a:t>drupal</a:t>
            </a:r>
            <a:r>
              <a:rPr lang="tr-TR" dirty="0"/>
              <a:t> çekirdeğini yükseltip yükseltmediğinizi kontrol edebilirsiniz.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Yardım almak için: </a:t>
            </a:r>
            <a:r>
              <a:rPr lang="tr-TR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https://www.drupal.org/docs/8/update/update-core-manually</a:t>
            </a:r>
            <a:r>
              <a:rPr lang="tr-TR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591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1E121DC-849E-4F98-BA63-CF19C2DF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FF720B-B195-4AA5-A303-BCD35FBA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3BF6C41-911F-411B-A07E-E96FCCE7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9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3B69B86-4574-4274-91CC-FAA8FA01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9EA11D-CB63-433A-A872-8A1C0728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A874D1F-5DCE-495A-9347-7CBC20A0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AE4677EB-5112-40E0-BF5E-5AFEA4B5DAD6}"/>
              </a:ext>
            </a:extLst>
          </p:cNvPr>
          <p:cNvSpPr txBox="1"/>
          <p:nvPr/>
        </p:nvSpPr>
        <p:spPr>
          <a:xfrm>
            <a:off x="1164657" y="1270535"/>
            <a:ext cx="2637322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Gerekli alanları doldurun ve devam edin.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7B3AEB6D-9CBB-44C5-AAF7-495715177E4E}"/>
              </a:ext>
            </a:extLst>
          </p:cNvPr>
          <p:cNvCxnSpPr>
            <a:cxnSpLocks/>
          </p:cNvCxnSpPr>
          <p:nvPr/>
        </p:nvCxnSpPr>
        <p:spPr>
          <a:xfrm>
            <a:off x="3282215" y="2240985"/>
            <a:ext cx="2531444" cy="3861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Dikdörtgen 4">
            <a:extLst>
              <a:ext uri="{FF2B5EF4-FFF2-40B4-BE49-F238E27FC236}">
                <a16:creationId xmlns:a16="http://schemas.microsoft.com/office/drawing/2014/main" id="{3882047B-0152-4BEC-B1EC-DE2A6A9365E9}"/>
              </a:ext>
            </a:extLst>
          </p:cNvPr>
          <p:cNvSpPr/>
          <p:nvPr/>
        </p:nvSpPr>
        <p:spPr>
          <a:xfrm>
            <a:off x="5813659" y="6102417"/>
            <a:ext cx="914400" cy="240631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736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64B7B3D-C8CF-4765-A896-DD65C8C2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F81709-7ED8-49DB-B6E1-CE049D862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01C14DC-012E-4DB0-8A26-D526DDD7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6B5BC4C9-4341-416E-811E-90A56EC76B04}"/>
              </a:ext>
            </a:extLst>
          </p:cNvPr>
          <p:cNvSpPr/>
          <p:nvPr/>
        </p:nvSpPr>
        <p:spPr>
          <a:xfrm>
            <a:off x="240632" y="609600"/>
            <a:ext cx="6237170" cy="612808"/>
          </a:xfrm>
          <a:prstGeom prst="rect">
            <a:avLst/>
          </a:prstGeom>
          <a:solidFill>
            <a:srgbClr val="FF0000">
              <a:alpha val="3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1A4A812-2E09-4F56-8ABC-5BEC6281562A}"/>
              </a:ext>
            </a:extLst>
          </p:cNvPr>
          <p:cNvSpPr txBox="1"/>
          <p:nvPr/>
        </p:nvSpPr>
        <p:spPr>
          <a:xfrm>
            <a:off x="7677543" y="3151017"/>
            <a:ext cx="4052236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Admin</a:t>
            </a:r>
            <a:r>
              <a:rPr lang="tr-TR" dirty="0">
                <a:solidFill>
                  <a:schemeClr val="bg1"/>
                </a:solidFill>
              </a:rPr>
              <a:t> olarak giriş yaptığınızda karşınıza çıkacak olan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kontrol paneli.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0EEFAD40-18D6-40C4-AAE4-BC52F8993EB4}"/>
              </a:ext>
            </a:extLst>
          </p:cNvPr>
          <p:cNvCxnSpPr/>
          <p:nvPr/>
        </p:nvCxnSpPr>
        <p:spPr>
          <a:xfrm flipH="1" flipV="1">
            <a:off x="4658627" y="1318661"/>
            <a:ext cx="2897205" cy="22940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665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0663926-70A2-4DF6-8A05-FB446A91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Yerel Diske Kurulum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FD2834-FEA9-4133-8AEB-8EC9915BC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Windows işletim sistemine kurulum yapacağınızı varsayıyorum. </a:t>
            </a:r>
            <a:r>
              <a:rPr lang="tr-TR" dirty="0">
                <a:solidFill>
                  <a:srgbClr val="92D050"/>
                </a:solidFill>
              </a:rPr>
              <a:t>(Windows 7, 8, 10 32bit,  64bit için geçerli)</a:t>
            </a:r>
          </a:p>
          <a:p>
            <a:r>
              <a:rPr lang="tr-TR" dirty="0"/>
              <a:t>Web server gerekliliği dolayısıyla XAMPP geliştirme ortamını kullanıyorum.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36900" indent="0">
              <a:buNone/>
            </a:pPr>
            <a:r>
              <a:rPr lang="tr-TR" dirty="0"/>
              <a:t>XAMPP: Hazır bir web sunucusu oluşturmaya ve yönetmeye yarayan bir yazılım. </a:t>
            </a:r>
            <a:r>
              <a:rPr lang="tr-TR" dirty="0">
                <a:solidFill>
                  <a:srgbClr val="FFC000"/>
                </a:solidFill>
              </a:rPr>
              <a:t>(İçerik: PHP, </a:t>
            </a:r>
            <a:r>
              <a:rPr lang="tr-TR" dirty="0" err="1">
                <a:solidFill>
                  <a:srgbClr val="FFC000"/>
                </a:solidFill>
              </a:rPr>
              <a:t>MariaDB</a:t>
            </a:r>
            <a:r>
              <a:rPr lang="tr-TR" dirty="0">
                <a:solidFill>
                  <a:srgbClr val="FFC000"/>
                </a:solidFill>
              </a:rPr>
              <a:t>, </a:t>
            </a:r>
            <a:r>
              <a:rPr lang="tr-TR" dirty="0" err="1">
                <a:solidFill>
                  <a:srgbClr val="FFC000"/>
                </a:solidFill>
              </a:rPr>
              <a:t>Perl</a:t>
            </a:r>
            <a:r>
              <a:rPr lang="tr-TR" dirty="0">
                <a:solidFill>
                  <a:srgbClr val="FFC000"/>
                </a:solidFill>
              </a:rPr>
              <a:t>, </a:t>
            </a:r>
            <a:r>
              <a:rPr lang="tr-TR" dirty="0" err="1">
                <a:solidFill>
                  <a:srgbClr val="FFC000"/>
                </a:solidFill>
              </a:rPr>
              <a:t>Apache</a:t>
            </a:r>
            <a:r>
              <a:rPr lang="tr-TR" dirty="0">
                <a:solidFill>
                  <a:srgbClr val="FFC000"/>
                </a:solidFill>
              </a:rPr>
              <a:t>, </a:t>
            </a:r>
            <a:r>
              <a:rPr lang="tr-TR" dirty="0" err="1">
                <a:solidFill>
                  <a:srgbClr val="FFC000"/>
                </a:solidFill>
              </a:rPr>
              <a:t>FileZilla</a:t>
            </a:r>
            <a:r>
              <a:rPr lang="tr-TR" dirty="0">
                <a:solidFill>
                  <a:srgbClr val="FFC000"/>
                </a:solidFill>
              </a:rPr>
              <a:t>, </a:t>
            </a:r>
            <a:r>
              <a:rPr lang="tr-TR" dirty="0" err="1">
                <a:solidFill>
                  <a:srgbClr val="FFC000"/>
                </a:solidFill>
              </a:rPr>
              <a:t>MercuryMail</a:t>
            </a:r>
            <a:r>
              <a:rPr lang="tr-TR" dirty="0">
                <a:solidFill>
                  <a:srgbClr val="FFC000"/>
                </a:solidFill>
              </a:rPr>
              <a:t>)</a:t>
            </a:r>
            <a:r>
              <a:rPr lang="tr-TR" dirty="0"/>
              <a:t>, </a:t>
            </a:r>
            <a:r>
              <a:rPr lang="tr-TR" dirty="0">
                <a:solidFill>
                  <a:srgbClr val="FFFF00"/>
                </a:solidFill>
              </a:rPr>
              <a:t>(</a:t>
            </a:r>
            <a:r>
              <a:rPr lang="tr-TR" dirty="0" err="1">
                <a:solidFill>
                  <a:srgbClr val="FFFF00"/>
                </a:solidFill>
              </a:rPr>
              <a:t>phpMyAdmin</a:t>
            </a:r>
            <a:r>
              <a:rPr lang="tr-TR" dirty="0">
                <a:solidFill>
                  <a:srgbClr val="FFFF00"/>
                </a:solidFill>
              </a:rPr>
              <a:t> kurulu olarak gelir.)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23023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62158C-1C9B-4619-953A-B9DBD10D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82317"/>
            <a:ext cx="10353762" cy="4908884"/>
          </a:xfrm>
        </p:spPr>
        <p:txBody>
          <a:bodyPr/>
          <a:lstStyle/>
          <a:p>
            <a:pPr marL="36900" indent="0">
              <a:buNone/>
            </a:pPr>
            <a:r>
              <a:rPr lang="tr-TR" dirty="0"/>
              <a:t>Kullandığınız işletim sistemine göre XAMPP kurulum dosyasını indirin. </a:t>
            </a:r>
            <a:r>
              <a:rPr lang="tr-TR" dirty="0">
                <a:hlinkClick r:id="rId2"/>
              </a:rPr>
              <a:t>https://www.apachefriends.org/tr/index.html</a:t>
            </a:r>
            <a:r>
              <a:rPr lang="tr-TR" dirty="0"/>
              <a:t> </a:t>
            </a:r>
            <a:r>
              <a:rPr lang="tr-TR" dirty="0">
                <a:solidFill>
                  <a:srgbClr val="FFFF00"/>
                </a:solidFill>
              </a:rPr>
              <a:t>(rehber Windows 10 üzerinden ilerleyecektir.)</a:t>
            </a:r>
          </a:p>
          <a:p>
            <a:pPr marL="36900" indent="0">
              <a:buNone/>
            </a:pPr>
            <a:r>
              <a:rPr lang="tr-TR" dirty="0"/>
              <a:t>SSS: </a:t>
            </a:r>
            <a:r>
              <a:rPr lang="tr-TR" dirty="0">
                <a:hlinkClick r:id="rId3"/>
              </a:rPr>
              <a:t>https://www.apachefriends.org/faq_windows.html</a:t>
            </a:r>
            <a:r>
              <a:rPr lang="tr-TR" dirty="0"/>
              <a:t>  </a:t>
            </a:r>
            <a:r>
              <a:rPr lang="tr-TR" dirty="0">
                <a:solidFill>
                  <a:srgbClr val="FFC000"/>
                </a:solidFill>
              </a:rPr>
              <a:t>(takıldığınız yerler için)</a:t>
            </a:r>
          </a:p>
          <a:p>
            <a:pPr marL="36900" indent="0">
              <a:buNone/>
            </a:pPr>
            <a:r>
              <a:rPr lang="tr-TR" dirty="0"/>
              <a:t>İndirdiğiniz </a:t>
            </a:r>
            <a:r>
              <a:rPr lang="tr-TR" dirty="0" err="1">
                <a:solidFill>
                  <a:schemeClr val="accent3">
                    <a:lumMod val="75000"/>
                  </a:schemeClr>
                </a:solidFill>
              </a:rPr>
              <a:t>installer.exe</a:t>
            </a:r>
            <a:r>
              <a:rPr lang="tr-TR" dirty="0" err="1"/>
              <a:t>’yi</a:t>
            </a:r>
            <a:r>
              <a:rPr lang="tr-TR" dirty="0"/>
              <a:t> çalıştırın.</a:t>
            </a:r>
          </a:p>
        </p:txBody>
      </p:sp>
    </p:spTree>
    <p:extLst>
      <p:ext uri="{BB962C8B-B14F-4D97-AF65-F5344CB8AC3E}">
        <p14:creationId xmlns:p14="http://schemas.microsoft.com/office/powerpoint/2010/main" val="989021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14235B-A628-44FB-B0D7-F5D4BAB6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8C006A-F20D-4FC0-9F84-726BD6AFC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F11AD40-FE40-41F7-B8A2-491B0969B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10E7653-8246-4FE6-AED4-F80BF8660F4C}"/>
              </a:ext>
            </a:extLst>
          </p:cNvPr>
          <p:cNvSpPr txBox="1"/>
          <p:nvPr/>
        </p:nvSpPr>
        <p:spPr>
          <a:xfrm>
            <a:off x="9875520" y="2011680"/>
            <a:ext cx="10299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İlerleyin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BC6718AF-372F-4FF0-A132-EF61EA53BD36}"/>
              </a:ext>
            </a:extLst>
          </p:cNvPr>
          <p:cNvCxnSpPr/>
          <p:nvPr/>
        </p:nvCxnSpPr>
        <p:spPr>
          <a:xfrm flipH="1">
            <a:off x="7083552" y="2267712"/>
            <a:ext cx="2706624" cy="225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Dikdörtgen 3">
            <a:extLst>
              <a:ext uri="{FF2B5EF4-FFF2-40B4-BE49-F238E27FC236}">
                <a16:creationId xmlns:a16="http://schemas.microsoft.com/office/drawing/2014/main" id="{86C09943-4DAE-48A5-BAE0-31A77858798C}"/>
              </a:ext>
            </a:extLst>
          </p:cNvPr>
          <p:cNvSpPr/>
          <p:nvPr/>
        </p:nvSpPr>
        <p:spPr>
          <a:xfrm>
            <a:off x="6681788" y="4543124"/>
            <a:ext cx="459581" cy="1241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499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A5C506A-318D-4745-B3B3-E3CBA29E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C88178-5106-45C4-B485-D2D132CA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88D1D70-F935-41DF-B660-2C212C33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1DC6F5ED-566B-44BD-84D1-E2AEE459ED4D}"/>
              </a:ext>
            </a:extLst>
          </p:cNvPr>
          <p:cNvCxnSpPr/>
          <p:nvPr/>
        </p:nvCxnSpPr>
        <p:spPr>
          <a:xfrm flipH="1">
            <a:off x="7083552" y="2267712"/>
            <a:ext cx="2706624" cy="225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CD5201C3-0ABD-4763-9397-0F134D3BAE83}"/>
              </a:ext>
            </a:extLst>
          </p:cNvPr>
          <p:cNvSpPr/>
          <p:nvPr/>
        </p:nvSpPr>
        <p:spPr>
          <a:xfrm>
            <a:off x="6681788" y="4543124"/>
            <a:ext cx="459581" cy="1241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B9513CA-9CEF-429F-B035-A9B89EC98EBE}"/>
              </a:ext>
            </a:extLst>
          </p:cNvPr>
          <p:cNvSpPr txBox="1"/>
          <p:nvPr/>
        </p:nvSpPr>
        <p:spPr>
          <a:xfrm>
            <a:off x="9875520" y="2011680"/>
            <a:ext cx="10299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İlerleyin</a:t>
            </a:r>
          </a:p>
        </p:txBody>
      </p:sp>
    </p:spTree>
    <p:extLst>
      <p:ext uri="{BB962C8B-B14F-4D97-AF65-F5344CB8AC3E}">
        <p14:creationId xmlns:p14="http://schemas.microsoft.com/office/powerpoint/2010/main" val="4258142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A49531B-B096-4084-8008-0E10BF04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7BE7E8-A78B-48AD-81F4-768EC5AC2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E7B9DAE-4B01-4D0E-B819-202D65D7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5EE68BA-65F8-4478-B195-B7E0235BCEB8}"/>
              </a:ext>
            </a:extLst>
          </p:cNvPr>
          <p:cNvSpPr txBox="1"/>
          <p:nvPr/>
        </p:nvSpPr>
        <p:spPr>
          <a:xfrm>
            <a:off x="408735" y="5048654"/>
            <a:ext cx="5327904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Kurulum yeri olarak Program </a:t>
            </a:r>
            <a:r>
              <a:rPr lang="tr-TR" dirty="0" err="1">
                <a:solidFill>
                  <a:schemeClr val="bg1"/>
                </a:solidFill>
              </a:rPr>
              <a:t>Files</a:t>
            </a:r>
            <a:r>
              <a:rPr lang="tr-TR" dirty="0">
                <a:solidFill>
                  <a:schemeClr val="bg1"/>
                </a:solidFill>
              </a:rPr>
              <a:t> içinde bir yer belirlemeyin, farklı bir disk bölmesi kullanabilirsiniz </a:t>
            </a:r>
            <a:r>
              <a:rPr lang="tr-TR" dirty="0">
                <a:solidFill>
                  <a:srgbClr val="C00000"/>
                </a:solidFill>
              </a:rPr>
              <a:t>D:\devel\xampp\ </a:t>
            </a:r>
            <a:r>
              <a:rPr lang="tr-TR" dirty="0">
                <a:solidFill>
                  <a:schemeClr val="bg1"/>
                </a:solidFill>
              </a:rPr>
              <a:t>gibi </a:t>
            </a:r>
            <a:r>
              <a:rPr lang="tr-TR" dirty="0">
                <a:solidFill>
                  <a:srgbClr val="FF0000"/>
                </a:solidFill>
              </a:rPr>
              <a:t>(C:\xampp\ kullandığınızı varsayarak ilerliyorum.)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E5288161-5C0C-4857-B3B7-030E5015D1A7}"/>
              </a:ext>
            </a:extLst>
          </p:cNvPr>
          <p:cNvCxnSpPr>
            <a:cxnSpLocks/>
          </p:cNvCxnSpPr>
          <p:nvPr/>
        </p:nvCxnSpPr>
        <p:spPr>
          <a:xfrm flipH="1">
            <a:off x="3933826" y="3009900"/>
            <a:ext cx="1562099" cy="1962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C8817A7E-3624-413B-A74A-CB9679FC0E17}"/>
              </a:ext>
            </a:extLst>
          </p:cNvPr>
          <p:cNvCxnSpPr/>
          <p:nvPr/>
        </p:nvCxnSpPr>
        <p:spPr>
          <a:xfrm flipH="1">
            <a:off x="7083552" y="2267712"/>
            <a:ext cx="2706624" cy="225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0234B82B-C554-421A-8E6E-50A9A585ED8F}"/>
              </a:ext>
            </a:extLst>
          </p:cNvPr>
          <p:cNvSpPr txBox="1"/>
          <p:nvPr/>
        </p:nvSpPr>
        <p:spPr>
          <a:xfrm>
            <a:off x="9875520" y="2011680"/>
            <a:ext cx="10299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İlerleyin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C92EECBB-638C-4A7E-9393-9730532AF01A}"/>
              </a:ext>
            </a:extLst>
          </p:cNvPr>
          <p:cNvSpPr/>
          <p:nvPr/>
        </p:nvSpPr>
        <p:spPr>
          <a:xfrm>
            <a:off x="6681788" y="4543124"/>
            <a:ext cx="459581" cy="1241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9752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705FEF6-4267-4B3D-A48B-CE5A219E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911B16-31F3-4A59-927A-B75C8E3B1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B7C353-015D-4CA7-89D9-6A269A4E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B29EE4C-D056-43D3-BF31-DAC6DBBF0B35}"/>
              </a:ext>
            </a:extLst>
          </p:cNvPr>
          <p:cNvSpPr txBox="1"/>
          <p:nvPr/>
        </p:nvSpPr>
        <p:spPr>
          <a:xfrm>
            <a:off x="8993688" y="4108608"/>
            <a:ext cx="2898292" cy="175432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Kurulumu tamamladıktan sonra XAMPP </a:t>
            </a:r>
            <a:r>
              <a:rPr lang="tr-TR" dirty="0"/>
              <a:t>controller.exe </a:t>
            </a:r>
            <a:r>
              <a:rPr lang="tr-TR" dirty="0" err="1">
                <a:solidFill>
                  <a:schemeClr val="bg1"/>
                </a:solidFill>
              </a:rPr>
              <a:t>yi</a:t>
            </a:r>
            <a:r>
              <a:rPr lang="tr-TR" dirty="0">
                <a:solidFill>
                  <a:schemeClr val="bg1"/>
                </a:solidFill>
              </a:rPr>
              <a:t> çalıştırarak kontrol panelinden </a:t>
            </a:r>
            <a:r>
              <a:rPr lang="tr-TR" dirty="0" err="1"/>
              <a:t>Apache</a:t>
            </a:r>
            <a:r>
              <a:rPr lang="tr-TR" dirty="0">
                <a:solidFill>
                  <a:schemeClr val="bg1"/>
                </a:solidFill>
              </a:rPr>
              <a:t> ve </a:t>
            </a:r>
            <a:r>
              <a:rPr lang="tr-TR" dirty="0" err="1"/>
              <a:t>MySQL</a:t>
            </a:r>
            <a:r>
              <a:rPr lang="tr-TR" dirty="0" err="1">
                <a:solidFill>
                  <a:schemeClr val="bg1"/>
                </a:solidFill>
              </a:rPr>
              <a:t>’i</a:t>
            </a:r>
            <a:r>
              <a:rPr lang="tr-TR" dirty="0">
                <a:solidFill>
                  <a:schemeClr val="bg1"/>
                </a:solidFill>
              </a:rPr>
              <a:t> başlatın.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45DE1AD-5203-4838-B622-607C634CD336}"/>
              </a:ext>
            </a:extLst>
          </p:cNvPr>
          <p:cNvSpPr/>
          <p:nvPr/>
        </p:nvSpPr>
        <p:spPr>
          <a:xfrm>
            <a:off x="5448822" y="2540000"/>
            <a:ext cx="374128" cy="330200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20A16F39-6938-4BFD-8FD8-C1AF03BD8A10}"/>
              </a:ext>
            </a:extLst>
          </p:cNvPr>
          <p:cNvCxnSpPr>
            <a:cxnSpLocks/>
          </p:cNvCxnSpPr>
          <p:nvPr/>
        </p:nvCxnSpPr>
        <p:spPr>
          <a:xfrm flipH="1" flipV="1">
            <a:off x="5912286" y="2870200"/>
            <a:ext cx="2984064" cy="1238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63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845EE90-55EA-4A3F-BE5C-55809D7F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Diğer İçerik Yönetim Sistemleri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A86F09-6C11-4E66-9DF8-2F9781F24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WordPress</a:t>
            </a:r>
            <a:endParaRPr lang="tr-TR" dirty="0"/>
          </a:p>
          <a:p>
            <a:r>
              <a:rPr lang="tr-TR" dirty="0" err="1"/>
              <a:t>Joomla</a:t>
            </a:r>
            <a:r>
              <a:rPr lang="tr-TR" dirty="0"/>
              <a:t>!</a:t>
            </a:r>
          </a:p>
          <a:p>
            <a:r>
              <a:rPr lang="tr-TR" dirty="0"/>
              <a:t>Typo3</a:t>
            </a:r>
          </a:p>
          <a:p>
            <a:r>
              <a:rPr lang="tr-TR" dirty="0" err="1"/>
              <a:t>Serendipity</a:t>
            </a:r>
            <a:endParaRPr lang="tr-TR" dirty="0"/>
          </a:p>
          <a:p>
            <a:r>
              <a:rPr lang="tr-TR" dirty="0" err="1"/>
              <a:t>Dotclear</a:t>
            </a:r>
            <a:endParaRPr lang="tr-TR" dirty="0"/>
          </a:p>
          <a:p>
            <a:r>
              <a:rPr lang="tr-TR" dirty="0" err="1"/>
              <a:t>ImpressPages</a:t>
            </a:r>
            <a:endParaRPr lang="tr-TR" dirty="0"/>
          </a:p>
          <a:p>
            <a:r>
              <a:rPr lang="tr-TR" dirty="0" err="1"/>
              <a:t>Chamilo</a:t>
            </a:r>
            <a:endParaRPr lang="tr-TR" dirty="0"/>
          </a:p>
          <a:p>
            <a:r>
              <a:rPr lang="tr-T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61523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EE8D79-22F1-4362-BB83-B6E9CC180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31521"/>
            <a:ext cx="10353762" cy="5059680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21F98EB-5BE8-499B-A2D8-27ADA4A5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90CCDC5-255C-4279-BA97-80DB089DDECF}"/>
              </a:ext>
            </a:extLst>
          </p:cNvPr>
          <p:cNvSpPr txBox="1"/>
          <p:nvPr/>
        </p:nvSpPr>
        <p:spPr>
          <a:xfrm>
            <a:off x="524256" y="1853184"/>
            <a:ext cx="2255520" cy="258532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Herhangi bir tarayıcının adres çubuğuna </a:t>
            </a:r>
            <a:r>
              <a:rPr lang="tr-TR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http://localhost/</a:t>
            </a:r>
            <a:r>
              <a:rPr lang="tr-TR" dirty="0">
                <a:solidFill>
                  <a:schemeClr val="bg1"/>
                </a:solidFill>
              </a:rPr>
              <a:t> yazarak her şeyin yolunda olduğunu teyit edin.</a:t>
            </a:r>
          </a:p>
          <a:p>
            <a:r>
              <a:rPr lang="tr-TR" dirty="0">
                <a:solidFill>
                  <a:srgbClr val="FFFF00"/>
                </a:solidFill>
              </a:rPr>
              <a:t>(Görsel, beklentiyi temsil etmektedir.)  </a:t>
            </a:r>
          </a:p>
        </p:txBody>
      </p:sp>
    </p:spTree>
    <p:extLst>
      <p:ext uri="{BB962C8B-B14F-4D97-AF65-F5344CB8AC3E}">
        <p14:creationId xmlns:p14="http://schemas.microsoft.com/office/powerpoint/2010/main" val="100546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4196EC-C81F-4195-9D1A-C3C3853E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C1C5EFC-E1A2-41BA-B340-20EAF4ED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3F5936-2A9D-4B77-82AB-28216C312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47EC471F-F880-4864-A142-FF5775B606B4}"/>
              </a:ext>
            </a:extLst>
          </p:cNvPr>
          <p:cNvSpPr/>
          <p:nvPr/>
        </p:nvSpPr>
        <p:spPr>
          <a:xfrm>
            <a:off x="1645920" y="219456"/>
            <a:ext cx="1731264" cy="170688"/>
          </a:xfrm>
          <a:prstGeom prst="rect">
            <a:avLst/>
          </a:prstGeom>
          <a:solidFill>
            <a:srgbClr val="FF0000">
              <a:alpha val="3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246B98F-3780-44B4-AAF1-CC2EE5DC3B48}"/>
              </a:ext>
            </a:extLst>
          </p:cNvPr>
          <p:cNvSpPr txBox="1"/>
          <p:nvPr/>
        </p:nvSpPr>
        <p:spPr>
          <a:xfrm>
            <a:off x="597408" y="2011680"/>
            <a:ext cx="2414016" cy="28623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https://www.drupal.org/project/drupal/releases/8.7.7 </a:t>
            </a:r>
            <a:r>
              <a:rPr lang="tr-TR" dirty="0">
                <a:solidFill>
                  <a:schemeClr val="bg1"/>
                </a:solidFill>
              </a:rPr>
              <a:t>adresinden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8.7.7 </a:t>
            </a:r>
            <a:r>
              <a:rPr lang="tr-TR" dirty="0" err="1">
                <a:solidFill>
                  <a:schemeClr val="bg1"/>
                </a:solidFill>
              </a:rPr>
              <a:t>zip</a:t>
            </a:r>
            <a:r>
              <a:rPr lang="tr-TR" dirty="0">
                <a:solidFill>
                  <a:schemeClr val="bg1"/>
                </a:solidFill>
              </a:rPr>
              <a:t> dosyasını indirip klasöre çıkartın. </a:t>
            </a:r>
            <a:r>
              <a:rPr lang="tr-TR" dirty="0">
                <a:solidFill>
                  <a:srgbClr val="0070C0"/>
                </a:solidFill>
              </a:rPr>
              <a:t>(rehberde kullanacağım ve </a:t>
            </a:r>
            <a:r>
              <a:rPr lang="tr-TR" dirty="0" err="1">
                <a:solidFill>
                  <a:srgbClr val="0070C0"/>
                </a:solidFill>
              </a:rPr>
              <a:t>şuanlık</a:t>
            </a:r>
            <a:r>
              <a:rPr lang="tr-TR" dirty="0">
                <a:solidFill>
                  <a:srgbClr val="0070C0"/>
                </a:solidFill>
              </a:rPr>
              <a:t> son sürüm 12/09/2019) 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5CAFA150-45C2-4534-B586-E8E70F6CE382}"/>
              </a:ext>
            </a:extLst>
          </p:cNvPr>
          <p:cNvCxnSpPr>
            <a:cxnSpLocks/>
          </p:cNvCxnSpPr>
          <p:nvPr/>
        </p:nvCxnSpPr>
        <p:spPr>
          <a:xfrm flipH="1">
            <a:off x="1194816" y="523875"/>
            <a:ext cx="967359" cy="1475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0D1491B3-7FAB-4338-84F9-148E261C1430}"/>
              </a:ext>
            </a:extLst>
          </p:cNvPr>
          <p:cNvCxnSpPr>
            <a:cxnSpLocks/>
          </p:cNvCxnSpPr>
          <p:nvPr/>
        </p:nvCxnSpPr>
        <p:spPr>
          <a:xfrm flipV="1">
            <a:off x="3162300" y="3145537"/>
            <a:ext cx="1775460" cy="788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7FEDC9C2-7EBD-4F42-A3B9-9131F01DE6A4}"/>
              </a:ext>
            </a:extLst>
          </p:cNvPr>
          <p:cNvSpPr/>
          <p:nvPr/>
        </p:nvSpPr>
        <p:spPr>
          <a:xfrm>
            <a:off x="4714875" y="2695574"/>
            <a:ext cx="1403350" cy="371475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520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87CA8F-A923-4B57-8C33-23DBB3E6F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80289"/>
            <a:ext cx="10353762" cy="5010912"/>
          </a:xfrm>
        </p:spPr>
        <p:txBody>
          <a:bodyPr/>
          <a:lstStyle/>
          <a:p>
            <a:pPr marL="36900" indent="0">
              <a:buNone/>
            </a:pPr>
            <a:r>
              <a:rPr lang="tr-TR" dirty="0"/>
              <a:t>İndirdiğiniz </a:t>
            </a:r>
            <a:r>
              <a:rPr lang="tr-TR" dirty="0" err="1"/>
              <a:t>drupal</a:t>
            </a:r>
            <a:r>
              <a:rPr lang="tr-TR" dirty="0"/>
              <a:t> 8.7.7 kaynak kodunu </a:t>
            </a:r>
            <a:r>
              <a:rPr lang="tr-TR" dirty="0">
                <a:solidFill>
                  <a:schemeClr val="accent4">
                    <a:lumMod val="75000"/>
                  </a:schemeClr>
                </a:solidFill>
              </a:rPr>
              <a:t>C:\xampp\htdocs\drupal </a:t>
            </a:r>
            <a:r>
              <a:rPr lang="tr-TR" dirty="0"/>
              <a:t>dizinine yerleştirin.</a:t>
            </a:r>
          </a:p>
          <a:p>
            <a:pPr marL="36900" indent="0">
              <a:buNone/>
            </a:pP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(Tahmin edebileceğiniz üzere bu dizin 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xampp’yi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kurduğunuz yeri ifade etmektedir. Yapmanız gereken tek şey 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htdocs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altında ‘’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drupal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’’ isminde bir klasör oluşturup, 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zip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olarak indirip klasöre çıkarttığınız 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drupal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8.7.7’yi içerisine yerleştirmektir.)</a:t>
            </a:r>
          </a:p>
        </p:txBody>
      </p:sp>
    </p:spTree>
    <p:extLst>
      <p:ext uri="{BB962C8B-B14F-4D97-AF65-F5344CB8AC3E}">
        <p14:creationId xmlns:p14="http://schemas.microsoft.com/office/powerpoint/2010/main" val="3011324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867562-35F3-4DCC-9480-6DBC0B2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DD2A11-E463-4AAB-93CA-EB0A9AC5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F007B64-7328-4FC5-AC84-D5FEC346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57D2EBA-D96F-44BF-A23D-49A3D5C2E6B6}"/>
              </a:ext>
            </a:extLst>
          </p:cNvPr>
          <p:cNvSpPr txBox="1"/>
          <p:nvPr/>
        </p:nvSpPr>
        <p:spPr>
          <a:xfrm>
            <a:off x="400833" y="2480153"/>
            <a:ext cx="2304789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4">
                    <a:lumMod val="75000"/>
                  </a:schemeClr>
                </a:solidFill>
              </a:rPr>
              <a:t>localhost</a:t>
            </a:r>
            <a:r>
              <a:rPr lang="tr-TR" dirty="0" err="1">
                <a:solidFill>
                  <a:schemeClr val="bg1"/>
                </a:solidFill>
              </a:rPr>
              <a:t>’tan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accent4">
                    <a:lumMod val="75000"/>
                  </a:schemeClr>
                </a:solidFill>
              </a:rPr>
              <a:t>phpMyAdmin</a:t>
            </a:r>
            <a:r>
              <a:rPr lang="tr-TR" dirty="0" err="1">
                <a:solidFill>
                  <a:schemeClr val="bg1"/>
                </a:solidFill>
              </a:rPr>
              <a:t>’e</a:t>
            </a:r>
            <a:r>
              <a:rPr lang="tr-TR" dirty="0">
                <a:solidFill>
                  <a:schemeClr val="bg1"/>
                </a:solidFill>
              </a:rPr>
              <a:t> tıklayın. Veya adres çubuğuna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http://localhost/phpmyadmin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yazabilirsiniz.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89B358F2-8E32-4A36-9FAB-C4FAE94DB00E}"/>
              </a:ext>
            </a:extLst>
          </p:cNvPr>
          <p:cNvCxnSpPr>
            <a:cxnSpLocks/>
          </p:cNvCxnSpPr>
          <p:nvPr/>
        </p:nvCxnSpPr>
        <p:spPr>
          <a:xfrm flipV="1">
            <a:off x="2857500" y="1066801"/>
            <a:ext cx="5702300" cy="2061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4E2988A1-A873-4572-9421-A349A5C26D20}"/>
              </a:ext>
            </a:extLst>
          </p:cNvPr>
          <p:cNvSpPr/>
          <p:nvPr/>
        </p:nvSpPr>
        <p:spPr>
          <a:xfrm>
            <a:off x="8655485" y="647700"/>
            <a:ext cx="691715" cy="351502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563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2197AFB-8823-4EA3-9353-DA7C1C6FC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25C006-884A-463F-9925-B14745EBF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7D2EB05-4687-4D4B-AB8B-A8BA17D3A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14875B5-EAE2-4F99-8838-3CE299F43724}"/>
              </a:ext>
            </a:extLst>
          </p:cNvPr>
          <p:cNvSpPr txBox="1"/>
          <p:nvPr/>
        </p:nvSpPr>
        <p:spPr>
          <a:xfrm>
            <a:off x="1402915" y="3582444"/>
            <a:ext cx="427137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Veritabanları</a:t>
            </a:r>
            <a:r>
              <a:rPr lang="tr-TR" dirty="0" err="1">
                <a:solidFill>
                  <a:schemeClr val="bg1"/>
                </a:solidFill>
              </a:rPr>
              <a:t>’na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>
                <a:solidFill>
                  <a:srgbClr val="FFFF00"/>
                </a:solidFill>
              </a:rPr>
              <a:t>(Databases) </a:t>
            </a:r>
            <a:r>
              <a:rPr lang="tr-TR" dirty="0">
                <a:solidFill>
                  <a:schemeClr val="bg1"/>
                </a:solidFill>
              </a:rPr>
              <a:t>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7B277723-1B95-410D-933E-129ECC194524}"/>
              </a:ext>
            </a:extLst>
          </p:cNvPr>
          <p:cNvCxnSpPr>
            <a:cxnSpLocks/>
          </p:cNvCxnSpPr>
          <p:nvPr/>
        </p:nvCxnSpPr>
        <p:spPr>
          <a:xfrm flipH="1" flipV="1">
            <a:off x="913795" y="1066800"/>
            <a:ext cx="1892905" cy="2362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AB3AEC95-91B8-43DF-B817-8E8A072030CF}"/>
              </a:ext>
            </a:extLst>
          </p:cNvPr>
          <p:cNvSpPr/>
          <p:nvPr/>
        </p:nvSpPr>
        <p:spPr>
          <a:xfrm>
            <a:off x="266700" y="800100"/>
            <a:ext cx="787400" cy="19910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2740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8CD9BA7-A930-46BD-AD9A-581B1691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2E60F6-830C-446E-A7BD-E41DAE7E9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513DFBC-075B-4B36-9E77-8554DC77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DFE5B9D-72C2-4C3D-8F5A-A6DAACBA8650}"/>
              </a:ext>
            </a:extLst>
          </p:cNvPr>
          <p:cNvSpPr txBox="1"/>
          <p:nvPr/>
        </p:nvSpPr>
        <p:spPr>
          <a:xfrm>
            <a:off x="1656463" y="5136200"/>
            <a:ext cx="4434213" cy="147732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Yeni bir </a:t>
            </a:r>
            <a:r>
              <a:rPr lang="tr-TR" dirty="0" err="1">
                <a:solidFill>
                  <a:schemeClr val="bg1"/>
                </a:solidFill>
              </a:rPr>
              <a:t>veritabanı</a:t>
            </a:r>
            <a:r>
              <a:rPr lang="tr-TR" dirty="0">
                <a:solidFill>
                  <a:schemeClr val="bg1"/>
                </a:solidFill>
              </a:rPr>
              <a:t> oluşturmak için isim girip </a:t>
            </a:r>
            <a:r>
              <a:rPr lang="tr-TR" dirty="0" err="1">
                <a:solidFill>
                  <a:schemeClr val="bg1"/>
                </a:solidFill>
              </a:rPr>
              <a:t>oluştur’a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  <a:p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(özel karakter ve büyük harf kullanmayın, ben örnek olarak ‘’drupal8’’ şeklinde oluşturdum)</a:t>
            </a: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73613B73-736F-4700-BFF0-D6A8E5D141C4}"/>
              </a:ext>
            </a:extLst>
          </p:cNvPr>
          <p:cNvCxnSpPr>
            <a:cxnSpLocks/>
          </p:cNvCxnSpPr>
          <p:nvPr/>
        </p:nvCxnSpPr>
        <p:spPr>
          <a:xfrm flipH="1" flipV="1">
            <a:off x="1039660" y="2004164"/>
            <a:ext cx="1805140" cy="3037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B6CB13FF-B66A-441E-9766-34298B64035C}"/>
              </a:ext>
            </a:extLst>
          </p:cNvPr>
          <p:cNvCxnSpPr>
            <a:cxnSpLocks/>
          </p:cNvCxnSpPr>
          <p:nvPr/>
        </p:nvCxnSpPr>
        <p:spPr>
          <a:xfrm flipV="1">
            <a:off x="2844800" y="2004164"/>
            <a:ext cx="584200" cy="3037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97B5392-4F0A-4BD2-A9AB-E4B4BFF0B780}"/>
              </a:ext>
            </a:extLst>
          </p:cNvPr>
          <p:cNvSpPr/>
          <p:nvPr/>
        </p:nvSpPr>
        <p:spPr>
          <a:xfrm>
            <a:off x="3225800" y="1824038"/>
            <a:ext cx="541338" cy="180126"/>
          </a:xfrm>
          <a:prstGeom prst="ellips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53B79FDA-1845-4641-AF2B-DBED780CDD6E}"/>
              </a:ext>
            </a:extLst>
          </p:cNvPr>
          <p:cNvSpPr/>
          <p:nvPr/>
        </p:nvSpPr>
        <p:spPr>
          <a:xfrm>
            <a:off x="400050" y="1824038"/>
            <a:ext cx="1152525" cy="180126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8634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9077DE-6F36-4959-94E2-037B65FF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36023"/>
            <a:ext cx="10353762" cy="4955177"/>
          </a:xfrm>
        </p:spPr>
        <p:txBody>
          <a:bodyPr/>
          <a:lstStyle/>
          <a:p>
            <a:pPr marL="36900" indent="0">
              <a:buNone/>
            </a:pP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DB87D8-B2B7-43A4-8816-1EFC45F3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E8E10F9-E8E2-4844-A722-6A4060E744CD}"/>
              </a:ext>
            </a:extLst>
          </p:cNvPr>
          <p:cNvSpPr txBox="1"/>
          <p:nvPr/>
        </p:nvSpPr>
        <p:spPr>
          <a:xfrm>
            <a:off x="9068844" y="4108537"/>
            <a:ext cx="261794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Apache</a:t>
            </a:r>
            <a:r>
              <a:rPr lang="tr-TR" dirty="0">
                <a:solidFill>
                  <a:schemeClr val="bg1"/>
                </a:solidFill>
              </a:rPr>
              <a:t> ve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MySQL</a:t>
            </a:r>
            <a:r>
              <a:rPr lang="tr-TR" dirty="0">
                <a:solidFill>
                  <a:schemeClr val="bg1"/>
                </a:solidFill>
              </a:rPr>
              <a:t> modüllerini kapatıp tekrar açın.</a:t>
            </a:r>
          </a:p>
        </p:txBody>
      </p: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F4F5FE65-6152-43D3-9317-343B07802746}"/>
              </a:ext>
            </a:extLst>
          </p:cNvPr>
          <p:cNvCxnSpPr/>
          <p:nvPr/>
        </p:nvCxnSpPr>
        <p:spPr>
          <a:xfrm flipH="1" flipV="1">
            <a:off x="5939161" y="2823099"/>
            <a:ext cx="3027286" cy="1553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DB404E07-D0B6-44AE-9B2F-E7A527A0FD28}"/>
              </a:ext>
            </a:extLst>
          </p:cNvPr>
          <p:cNvSpPr/>
          <p:nvPr/>
        </p:nvSpPr>
        <p:spPr>
          <a:xfrm>
            <a:off x="5406501" y="2512381"/>
            <a:ext cx="461639" cy="408372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904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0C05518-82B2-4FD0-B1C2-CFECBD7B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0D2AB1-6A0B-40C5-B5C3-EF450F415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BDD1EA9-8E2A-425C-9E32-559E937C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4E1F976-969E-467E-B220-9996107331ED}"/>
              </a:ext>
            </a:extLst>
          </p:cNvPr>
          <p:cNvSpPr txBox="1"/>
          <p:nvPr/>
        </p:nvSpPr>
        <p:spPr>
          <a:xfrm>
            <a:off x="810000" y="999202"/>
            <a:ext cx="2956142" cy="5078313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Adres çubuğuna </a:t>
            </a:r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http://localhost/drupal</a:t>
            </a:r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yazarak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kurulum </a:t>
            </a:r>
            <a:r>
              <a:rPr lang="tr-TR" dirty="0" err="1">
                <a:solidFill>
                  <a:schemeClr val="bg1"/>
                </a:solidFill>
              </a:rPr>
              <a:t>arayüzüne</a:t>
            </a:r>
            <a:r>
              <a:rPr lang="tr-TR" dirty="0">
                <a:solidFill>
                  <a:schemeClr val="bg1"/>
                </a:solidFill>
              </a:rPr>
              <a:t> geçin ve kurulumu öncekine benzer şekilde tamamlayın.</a:t>
            </a:r>
          </a:p>
          <a:p>
            <a:endParaRPr lang="tr-TR" dirty="0"/>
          </a:p>
          <a:p>
            <a:r>
              <a:rPr lang="tr-TR" dirty="0">
                <a:solidFill>
                  <a:srgbClr val="C00000"/>
                </a:solidFill>
              </a:rPr>
              <a:t>Not: 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Set </a:t>
            </a:r>
            <a:r>
              <a:rPr lang="tr-TR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up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database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kısmında kullanıcı adını </a:t>
            </a:r>
            <a:r>
              <a:rPr lang="tr-TR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root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olarak girin şifreyi de boş bırakın.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Database kullanıcı adınızı </a:t>
            </a:r>
            <a:r>
              <a:rPr lang="tr-TR" dirty="0" err="1">
                <a:solidFill>
                  <a:srgbClr val="FFFF00"/>
                </a:solidFill>
              </a:rPr>
              <a:t>phpMyAdmin</a:t>
            </a:r>
            <a:r>
              <a:rPr lang="tr-TR" dirty="0">
                <a:solidFill>
                  <a:srgbClr val="FFFF00"/>
                </a:solidFill>
              </a:rPr>
              <a:t>/</a:t>
            </a:r>
            <a:r>
              <a:rPr lang="tr-TR" dirty="0" err="1">
                <a:solidFill>
                  <a:srgbClr val="FFFF00"/>
                </a:solidFill>
              </a:rPr>
              <a:t>Veritabanları</a:t>
            </a:r>
            <a:r>
              <a:rPr lang="tr-TR" dirty="0">
                <a:solidFill>
                  <a:srgbClr val="FFFF00"/>
                </a:solidFill>
              </a:rPr>
              <a:t>/Yetkileri denetle </a:t>
            </a:r>
            <a:r>
              <a:rPr lang="tr-TR" dirty="0">
                <a:solidFill>
                  <a:schemeClr val="bg1"/>
                </a:solidFill>
              </a:rPr>
              <a:t>kısmından görebilirsiniz.</a:t>
            </a:r>
          </a:p>
        </p:txBody>
      </p:sp>
    </p:spTree>
    <p:extLst>
      <p:ext uri="{BB962C8B-B14F-4D97-AF65-F5344CB8AC3E}">
        <p14:creationId xmlns:p14="http://schemas.microsoft.com/office/powerpoint/2010/main" val="776824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F074D81-25F3-4181-952A-9CEDFC8D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Minik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Hatırlatmalar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Vol 1</a:t>
            </a:r>
            <a:endParaRPr lang="tr-TR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00E5CE-0456-4FC5-AF7C-B8A660FEE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 dirty="0"/>
              <a:t>XAMPP yalnızca geliştirme sunucusu olarak kullanılmalıdır. Detaylar için </a:t>
            </a:r>
            <a:r>
              <a:rPr lang="tr-TR" dirty="0">
                <a:effectLst/>
                <a:hlinkClick r:id="rId2"/>
              </a:rPr>
              <a:t>https://www.apachefriends.org/about.html</a:t>
            </a:r>
            <a:r>
              <a:rPr lang="tr-TR" dirty="0">
                <a:effectLst/>
              </a:rPr>
              <a:t> adresini ziyaret edin.</a:t>
            </a:r>
          </a:p>
          <a:p>
            <a:endParaRPr lang="tr-TR" dirty="0">
              <a:effectLst/>
            </a:endParaRPr>
          </a:p>
          <a:p>
            <a:r>
              <a:rPr lang="tr-TR" dirty="0">
                <a:effectLst/>
              </a:rPr>
              <a:t>Kurulum esnasında </a:t>
            </a:r>
            <a:r>
              <a:rPr lang="tr-TR" dirty="0" err="1">
                <a:effectLst/>
              </a:rPr>
              <a:t>php</a:t>
            </a:r>
            <a:r>
              <a:rPr lang="tr-TR" dirty="0">
                <a:effectLst/>
              </a:rPr>
              <a:t> belleği yetersizliği veya </a:t>
            </a:r>
            <a:r>
              <a:rPr lang="tr-TR" dirty="0" err="1">
                <a:effectLst/>
              </a:rPr>
              <a:t>php</a:t>
            </a:r>
            <a:r>
              <a:rPr lang="tr-TR" dirty="0">
                <a:effectLst/>
              </a:rPr>
              <a:t> zaman aşımı gibi hatalar alırsanız şu adımları izlerin: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1. </a:t>
            </a:r>
            <a:r>
              <a:rPr lang="tr-TR" dirty="0">
                <a:solidFill>
                  <a:srgbClr val="FFC000"/>
                </a:solidFill>
                <a:effectLst/>
              </a:rPr>
              <a:t>C:\xampp\php\php.ini </a:t>
            </a:r>
            <a:r>
              <a:rPr lang="tr-TR" dirty="0">
                <a:effectLst/>
              </a:rPr>
              <a:t>dosyasında düzenleme: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max_execution_time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600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max_input_time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600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memory_limit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512M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post_max_size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64M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upload_max_filesize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64m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mysql.connect_timeout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600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>
                <a:solidFill>
                  <a:srgbClr val="00B0F0"/>
                </a:solidFill>
                <a:effectLst/>
              </a:rPr>
              <a:t>extension=php_fileinfo.dll</a:t>
            </a:r>
            <a:r>
              <a:rPr lang="tr-TR" dirty="0">
                <a:effectLst/>
              </a:rPr>
              <a:t> ifadesinin başındaki ‘</a:t>
            </a:r>
            <a:r>
              <a:rPr lang="tr-TR" dirty="0">
                <a:solidFill>
                  <a:srgbClr val="00B0F0"/>
                </a:solidFill>
                <a:effectLst/>
              </a:rPr>
              <a:t>;</a:t>
            </a:r>
            <a:r>
              <a:rPr lang="tr-TR" dirty="0">
                <a:effectLst/>
              </a:rPr>
              <a:t>’ ü kaldırarak yorum satırı olmaktan kurtar. </a:t>
            </a:r>
            <a:r>
              <a:rPr lang="tr-TR" dirty="0">
                <a:solidFill>
                  <a:srgbClr val="FF0000"/>
                </a:solidFill>
                <a:effectLst/>
              </a:rPr>
              <a:t>(</a:t>
            </a:r>
            <a:r>
              <a:rPr lang="tr-TR" dirty="0" err="1">
                <a:solidFill>
                  <a:srgbClr val="FF0000"/>
                </a:solidFill>
                <a:effectLst/>
              </a:rPr>
              <a:t>drupal</a:t>
            </a:r>
            <a:r>
              <a:rPr lang="tr-TR" dirty="0">
                <a:solidFill>
                  <a:srgbClr val="FF0000"/>
                </a:solidFill>
                <a:effectLst/>
              </a:rPr>
              <a:t> 8 için)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2. </a:t>
            </a:r>
            <a:r>
              <a:rPr lang="tr-TR" dirty="0">
                <a:solidFill>
                  <a:srgbClr val="FFC000"/>
                </a:solidFill>
                <a:effectLst/>
              </a:rPr>
              <a:t>C:\xampp\mysql\bin\my.in</a:t>
            </a:r>
            <a:r>
              <a:rPr lang="tr-TR" dirty="0">
                <a:effectLst/>
              </a:rPr>
              <a:t>i dosyasında düzenleme: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3">
                    <a:lumMod val="75000"/>
                  </a:schemeClr>
                </a:solidFill>
                <a:effectLst/>
              </a:rPr>
              <a:t>max_allowed_packet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64M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3">
                    <a:lumMod val="75000"/>
                  </a:schemeClr>
                </a:solidFill>
                <a:effectLst/>
              </a:rPr>
              <a:t>innodb_flush_log_at_trx_commit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2</a:t>
            </a:r>
          </a:p>
        </p:txBody>
      </p:sp>
    </p:spTree>
    <p:extLst>
      <p:ext uri="{BB962C8B-B14F-4D97-AF65-F5344CB8AC3E}">
        <p14:creationId xmlns:p14="http://schemas.microsoft.com/office/powerpoint/2010/main" val="3692295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E78B4AC-744C-47F8-AEA4-50E32D25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tr-TR" dirty="0" err="1"/>
              <a:t>Drupal</a:t>
            </a:r>
            <a:r>
              <a:rPr lang="tr-TR" dirty="0"/>
              <a:t> Kullanım Rehberi</a:t>
            </a:r>
          </a:p>
        </p:txBody>
      </p:sp>
      <p:sp>
        <p:nvSpPr>
          <p:cNvPr id="3" name="Unvan 1">
            <a:extLst>
              <a:ext uri="{FF2B5EF4-FFF2-40B4-BE49-F238E27FC236}">
                <a16:creationId xmlns:a16="http://schemas.microsoft.com/office/drawing/2014/main" id="{2B48D860-5EA5-4A24-8C02-A024605409DC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/>
              <a:t>KULLANIM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749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23E495-02B3-4A4A-9073-7467439AF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tr-TR" dirty="0" err="1"/>
              <a:t>Drupal</a:t>
            </a:r>
            <a:r>
              <a:rPr lang="tr-TR" dirty="0"/>
              <a:t> bir içerik yönetim sistemi olduğundan yazılım, doğrudan servis sağlayıcısına ait bir depolama alanında bulunmalıdır. Yani oluşturulacak olan </a:t>
            </a:r>
            <a:r>
              <a:rPr lang="tr-TR" dirty="0" err="1"/>
              <a:t>websitesinin</a:t>
            </a:r>
            <a:r>
              <a:rPr lang="tr-TR" dirty="0"/>
              <a:t> sunucusunda; sunucu olarak kişisel bilgisayarınızı da kullanabilirsiniz, tabii ki tasarımı bitirdikten sonra tüm modül ve içerikleri sunucuya aktarmak mümkün.</a:t>
            </a:r>
          </a:p>
          <a:p>
            <a:pPr marL="36900" indent="0">
              <a:buNone/>
            </a:pPr>
            <a:r>
              <a:rPr lang="tr-TR" dirty="0"/>
              <a:t>Bazı bulut bilişim hizmetleri </a:t>
            </a:r>
            <a:r>
              <a:rPr lang="tr-TR" dirty="0" err="1"/>
              <a:t>drupal</a:t>
            </a:r>
            <a:r>
              <a:rPr lang="tr-TR" dirty="0"/>
              <a:t> ile geliştirme yapmanız için ortam sağlamış durumdalar ancak çoğunda belki de hepsinde </a:t>
            </a:r>
            <a:r>
              <a:rPr lang="tr-TR" dirty="0">
                <a:solidFill>
                  <a:srgbClr val="FFC000"/>
                </a:solidFill>
              </a:rPr>
              <a:t>(yalnızca </a:t>
            </a:r>
            <a:r>
              <a:rPr lang="tr-TR" dirty="0" err="1">
                <a:solidFill>
                  <a:srgbClr val="FFC000"/>
                </a:solidFill>
              </a:rPr>
              <a:t>Acquia’da</a:t>
            </a:r>
            <a:r>
              <a:rPr lang="tr-TR" dirty="0">
                <a:solidFill>
                  <a:srgbClr val="FFC000"/>
                </a:solidFill>
              </a:rPr>
              <a:t> denedim) </a:t>
            </a:r>
            <a:r>
              <a:rPr lang="tr-TR" dirty="0"/>
              <a:t>modül ve tema ekleme fonksiyonları kısıtlanmış durumda; bunun temel sebebi güvenlik veya alan kaygısı olabilir.</a:t>
            </a:r>
          </a:p>
          <a:p>
            <a:pPr marL="36900" indent="0">
              <a:buNone/>
            </a:pPr>
            <a:r>
              <a:rPr lang="tr-TR" dirty="0"/>
              <a:t>Bu bağlamda </a:t>
            </a:r>
            <a:r>
              <a:rPr lang="tr-TR" dirty="0" err="1"/>
              <a:t>drupalı</a:t>
            </a:r>
            <a:r>
              <a:rPr lang="tr-TR" dirty="0"/>
              <a:t> yüklemek için önümüzdeki seçeneklerden en makulü, kendi kişisel bilgisayarımıza kurmak olacaktır.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(Öğrenme sürecinde olduğunuzu varsayıyorum)</a:t>
            </a:r>
          </a:p>
          <a:p>
            <a:pPr marL="36900" indent="0">
              <a:buNone/>
            </a:pPr>
            <a:r>
              <a:rPr lang="tr-TR" dirty="0"/>
              <a:t>Rehber, modül ve tema ekleme de içereceğinden yerel diske kurulum yapmanızı öneriyorum.</a:t>
            </a:r>
          </a:p>
        </p:txBody>
      </p:sp>
    </p:spTree>
    <p:extLst>
      <p:ext uri="{BB962C8B-B14F-4D97-AF65-F5344CB8AC3E}">
        <p14:creationId xmlns:p14="http://schemas.microsoft.com/office/powerpoint/2010/main" val="1584712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C621E22-B502-497C-A5FA-26ACE714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C4023A-79C8-4EF8-B1D3-D98AD017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8DF1A59-AEC3-4C5F-ADCD-1C19CF74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8FF57EE-7E56-460B-AFF3-7F6E8195C8A9}"/>
              </a:ext>
            </a:extLst>
          </p:cNvPr>
          <p:cNvSpPr txBox="1"/>
          <p:nvPr/>
        </p:nvSpPr>
        <p:spPr>
          <a:xfrm>
            <a:off x="1237367" y="5158069"/>
            <a:ext cx="3031683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Manage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kısmından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drupal’ın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çekirdeğinde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bulunan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yönetim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araçlarına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ulaşabilirsiniz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00BD2B6C-B44A-4204-B68E-E2F702ABE781}"/>
              </a:ext>
            </a:extLst>
          </p:cNvPr>
          <p:cNvCxnSpPr>
            <a:cxnSpLocks/>
          </p:cNvCxnSpPr>
          <p:nvPr/>
        </p:nvCxnSpPr>
        <p:spPr>
          <a:xfrm flipH="1" flipV="1">
            <a:off x="667392" y="887767"/>
            <a:ext cx="1437634" cy="4198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06152523-AE78-44C1-9E66-30C81988830B}"/>
              </a:ext>
            </a:extLst>
          </p:cNvPr>
          <p:cNvSpPr/>
          <p:nvPr/>
        </p:nvSpPr>
        <p:spPr>
          <a:xfrm>
            <a:off x="257175" y="638175"/>
            <a:ext cx="690563" cy="23812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5743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97D11C3-7740-4675-B5EC-2F6DB58B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102CBD-23EA-4740-A955-09784CFE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D32B39D-9637-4489-AFE4-30B9694C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5B07815-1B0A-4FC6-9FA2-5CFA68E27EAD}"/>
              </a:ext>
            </a:extLst>
          </p:cNvPr>
          <p:cNvSpPr txBox="1"/>
          <p:nvPr/>
        </p:nvSpPr>
        <p:spPr>
          <a:xfrm>
            <a:off x="4269050" y="5158069"/>
            <a:ext cx="2650353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Shortcuts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kısmından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eklemiş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olduğunuz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kısayollara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ulaşabilirsiniz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9972FAB-2AC0-4B5F-9CE6-F7F27AFEB14F}"/>
              </a:ext>
            </a:extLst>
          </p:cNvPr>
          <p:cNvCxnSpPr>
            <a:cxnSpLocks/>
          </p:cNvCxnSpPr>
          <p:nvPr/>
        </p:nvCxnSpPr>
        <p:spPr>
          <a:xfrm flipH="1" flipV="1">
            <a:off x="1581150" y="999202"/>
            <a:ext cx="3486151" cy="40585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1755DAF0-90C2-46F7-97D5-6194BD07C849}"/>
              </a:ext>
            </a:extLst>
          </p:cNvPr>
          <p:cNvSpPr/>
          <p:nvPr/>
        </p:nvSpPr>
        <p:spPr>
          <a:xfrm>
            <a:off x="950118" y="635794"/>
            <a:ext cx="778670" cy="245269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0618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B1D2BA7-16FA-4A84-8E7A-7669DFB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383964-E496-4F64-99DD-BE3FBD1F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1AEA1C8-4FD6-45D1-A170-B6A05D5D3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2363265-1B61-4A21-9685-17A878644E9A}"/>
              </a:ext>
            </a:extLst>
          </p:cNvPr>
          <p:cNvSpPr txBox="1"/>
          <p:nvPr/>
        </p:nvSpPr>
        <p:spPr>
          <a:xfrm>
            <a:off x="6919403" y="5158068"/>
            <a:ext cx="255972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 </a:t>
            </a:r>
            <a:r>
              <a:rPr lang="en-US" dirty="0" err="1">
                <a:solidFill>
                  <a:schemeClr val="bg1"/>
                </a:solidFill>
              </a:rPr>
              <a:t>kullanıcı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profili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C5434482-B39C-4290-B7E8-6B08055F2505}"/>
              </a:ext>
            </a:extLst>
          </p:cNvPr>
          <p:cNvCxnSpPr>
            <a:cxnSpLocks/>
          </p:cNvCxnSpPr>
          <p:nvPr/>
        </p:nvCxnSpPr>
        <p:spPr>
          <a:xfrm flipH="1" flipV="1">
            <a:off x="2381250" y="933450"/>
            <a:ext cx="5353050" cy="41052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4A501805-04E8-410C-B1E9-3BEBDB8AFF3C}"/>
              </a:ext>
            </a:extLst>
          </p:cNvPr>
          <p:cNvSpPr/>
          <p:nvPr/>
        </p:nvSpPr>
        <p:spPr>
          <a:xfrm>
            <a:off x="1735931" y="638176"/>
            <a:ext cx="621507" cy="249592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1579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4788D52-B23D-43F3-9239-EA7FB7C0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540C1B-0BD0-49F4-9849-A31B7005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F62D5FA-E6B6-4726-9186-440343B2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27B89250-29AA-4E44-B75F-93F915604E94}"/>
              </a:ext>
            </a:extLst>
          </p:cNvPr>
          <p:cNvSpPr/>
          <p:nvPr/>
        </p:nvSpPr>
        <p:spPr>
          <a:xfrm>
            <a:off x="435005" y="1642369"/>
            <a:ext cx="1926455" cy="222457"/>
          </a:xfrm>
          <a:prstGeom prst="rect">
            <a:avLst/>
          </a:prstGeom>
          <a:solidFill>
            <a:srgbClr val="FFFF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EACD903-0FF2-4BD6-9F3B-9BD97232462E}"/>
              </a:ext>
            </a:extLst>
          </p:cNvPr>
          <p:cNvSpPr txBox="1"/>
          <p:nvPr/>
        </p:nvSpPr>
        <p:spPr>
          <a:xfrm>
            <a:off x="8474389" y="1291932"/>
            <a:ext cx="3282606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Serverde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saklanan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sınıflandırılmış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tüm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tipleri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59DE7DF7-8CE0-4543-A47B-5E77D1D7E6CF}"/>
              </a:ext>
            </a:extLst>
          </p:cNvPr>
          <p:cNvCxnSpPr>
            <a:cxnSpLocks/>
          </p:cNvCxnSpPr>
          <p:nvPr/>
        </p:nvCxnSpPr>
        <p:spPr>
          <a:xfrm flipH="1">
            <a:off x="2467994" y="1482571"/>
            <a:ext cx="5901756" cy="29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FE253513-1461-4A64-A086-77AE181CE71B}"/>
              </a:ext>
            </a:extLst>
          </p:cNvPr>
          <p:cNvSpPr/>
          <p:nvPr/>
        </p:nvSpPr>
        <p:spPr>
          <a:xfrm>
            <a:off x="435005" y="1953086"/>
            <a:ext cx="985422" cy="143495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3FB0AA5-F8C0-4B1C-805C-B506C47D284E}"/>
              </a:ext>
            </a:extLst>
          </p:cNvPr>
          <p:cNvSpPr txBox="1"/>
          <p:nvPr/>
        </p:nvSpPr>
        <p:spPr>
          <a:xfrm>
            <a:off x="6451235" y="1732581"/>
            <a:ext cx="1926455" cy="3692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Mevcut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konum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E91CFE31-4B22-4E76-ACF3-EFFD2D988B79}"/>
              </a:ext>
            </a:extLst>
          </p:cNvPr>
          <p:cNvCxnSpPr>
            <a:cxnSpLocks/>
          </p:cNvCxnSpPr>
          <p:nvPr/>
        </p:nvCxnSpPr>
        <p:spPr>
          <a:xfrm flipH="1">
            <a:off x="1526960" y="1864825"/>
            <a:ext cx="4827576" cy="160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kdörtgen 19">
            <a:extLst>
              <a:ext uri="{FF2B5EF4-FFF2-40B4-BE49-F238E27FC236}">
                <a16:creationId xmlns:a16="http://schemas.microsoft.com/office/drawing/2014/main" id="{E2F7F089-A059-4940-833C-05F6F464FD26}"/>
              </a:ext>
            </a:extLst>
          </p:cNvPr>
          <p:cNvSpPr/>
          <p:nvPr/>
        </p:nvSpPr>
        <p:spPr>
          <a:xfrm>
            <a:off x="435005" y="2442904"/>
            <a:ext cx="5660995" cy="753058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5C19DD60-D181-480E-8D3F-B56F7D24BD1D}"/>
              </a:ext>
            </a:extLst>
          </p:cNvPr>
          <p:cNvSpPr txBox="1"/>
          <p:nvPr/>
        </p:nvSpPr>
        <p:spPr>
          <a:xfrm>
            <a:off x="7987062" y="2403269"/>
            <a:ext cx="3769931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Mevcut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sınıflandırma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bölümü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76632D67-304C-4599-BA90-D9784358985B}"/>
              </a:ext>
            </a:extLst>
          </p:cNvPr>
          <p:cNvCxnSpPr/>
          <p:nvPr/>
        </p:nvCxnSpPr>
        <p:spPr>
          <a:xfrm flipH="1">
            <a:off x="6196614" y="2689934"/>
            <a:ext cx="17045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Dikdörtgen 23">
            <a:extLst>
              <a:ext uri="{FF2B5EF4-FFF2-40B4-BE49-F238E27FC236}">
                <a16:creationId xmlns:a16="http://schemas.microsoft.com/office/drawing/2014/main" id="{88DC9334-CF1B-4D2E-807C-EB82EFF89E4F}"/>
              </a:ext>
            </a:extLst>
          </p:cNvPr>
          <p:cNvSpPr/>
          <p:nvPr/>
        </p:nvSpPr>
        <p:spPr>
          <a:xfrm>
            <a:off x="435005" y="3469456"/>
            <a:ext cx="11523216" cy="2941351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6EF74A38-3BDB-48A2-9112-E31CB494BE6C}"/>
              </a:ext>
            </a:extLst>
          </p:cNvPr>
          <p:cNvSpPr txBox="1"/>
          <p:nvPr/>
        </p:nvSpPr>
        <p:spPr>
          <a:xfrm>
            <a:off x="9281662" y="5632323"/>
            <a:ext cx="2676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Aranan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içeriklerin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görüntülendiği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bölüm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6A352AEA-9B2A-4AAD-ACFA-967D52EB6CFC}"/>
              </a:ext>
            </a:extLst>
          </p:cNvPr>
          <p:cNvSpPr/>
          <p:nvPr/>
        </p:nvSpPr>
        <p:spPr>
          <a:xfrm>
            <a:off x="435005" y="2207651"/>
            <a:ext cx="790113" cy="188007"/>
          </a:xfrm>
          <a:prstGeom prst="rect">
            <a:avLst/>
          </a:prstGeom>
          <a:solidFill>
            <a:srgbClr val="92D05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C5507CF-9DAF-4548-99DE-CA2581BEDD9D}"/>
              </a:ext>
            </a:extLst>
          </p:cNvPr>
          <p:cNvSpPr txBox="1"/>
          <p:nvPr/>
        </p:nvSpPr>
        <p:spPr>
          <a:xfrm>
            <a:off x="2518233" y="2043613"/>
            <a:ext cx="3196709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yaratma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butonu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EEA3063F-E3C1-4D40-9F72-98E39AF8794A}"/>
              </a:ext>
            </a:extLst>
          </p:cNvPr>
          <p:cNvCxnSpPr>
            <a:cxnSpLocks/>
          </p:cNvCxnSpPr>
          <p:nvPr/>
        </p:nvCxnSpPr>
        <p:spPr>
          <a:xfrm flipH="1">
            <a:off x="1322773" y="2215262"/>
            <a:ext cx="1090821" cy="86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84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95FDE93-6E7B-4420-9A90-3167F5F6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B458C4-6493-44FD-A08E-478AC8A63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1FB827C-749D-4BAE-AD94-510B95925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19228CB3-304A-4371-9F62-F243F4CB7627}"/>
              </a:ext>
            </a:extLst>
          </p:cNvPr>
          <p:cNvSpPr/>
          <p:nvPr/>
        </p:nvSpPr>
        <p:spPr>
          <a:xfrm>
            <a:off x="488272" y="1864826"/>
            <a:ext cx="2565646" cy="30471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607F182-4820-4B56-B807-CBE8A82887CD}"/>
              </a:ext>
            </a:extLst>
          </p:cNvPr>
          <p:cNvSpPr txBox="1"/>
          <p:nvPr/>
        </p:nvSpPr>
        <p:spPr>
          <a:xfrm>
            <a:off x="5928806" y="1817702"/>
            <a:ext cx="619809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Yayınlanmış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henüz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onaylanmamış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yorumların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ayrımı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BF25861-BF2E-4494-9B86-12A44E8EF7A2}"/>
              </a:ext>
            </a:extLst>
          </p:cNvPr>
          <p:cNvCxnSpPr/>
          <p:nvPr/>
        </p:nvCxnSpPr>
        <p:spPr>
          <a:xfrm flipH="1">
            <a:off x="3222594" y="2011246"/>
            <a:ext cx="27062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701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641A48-D1BA-4EFB-B849-6D8C9627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0369A5-977C-4728-80F8-3A47CB4F9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2E7B298-DD38-44E5-B8C1-3868157A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275E85D-F6E1-4C15-97E9-3D8C71817ECA}"/>
              </a:ext>
            </a:extLst>
          </p:cNvPr>
          <p:cNvSpPr txBox="1"/>
          <p:nvPr/>
        </p:nvSpPr>
        <p:spPr>
          <a:xfrm>
            <a:off x="2820903" y="4953739"/>
            <a:ext cx="6550191" cy="3693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Server’daki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müzik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dosyaların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görüntülendiği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alan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AD76C8CF-7D7F-4B76-B8DF-4C9F9F59B05B}"/>
              </a:ext>
            </a:extLst>
          </p:cNvPr>
          <p:cNvSpPr/>
          <p:nvPr/>
        </p:nvSpPr>
        <p:spPr>
          <a:xfrm>
            <a:off x="452761" y="2867487"/>
            <a:ext cx="11540971" cy="16956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B3EF43FF-123F-4B6E-9C66-44231D5742B8}"/>
              </a:ext>
            </a:extLst>
          </p:cNvPr>
          <p:cNvCxnSpPr>
            <a:stCxn id="6" idx="0"/>
          </p:cNvCxnSpPr>
          <p:nvPr/>
        </p:nvCxnSpPr>
        <p:spPr>
          <a:xfrm flipV="1">
            <a:off x="6095999" y="4687410"/>
            <a:ext cx="1" cy="266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570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CB2DAF8-CCED-4994-9EC3-AAD623E2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280BC5-8D81-407F-BEDB-28FDBA1C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34C4D5-C181-4A61-9CA2-22A500F0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2A882A09-574A-429D-8E22-41714ABC82DA}"/>
              </a:ext>
            </a:extLst>
          </p:cNvPr>
          <p:cNvSpPr/>
          <p:nvPr/>
        </p:nvSpPr>
        <p:spPr>
          <a:xfrm>
            <a:off x="470517" y="1864826"/>
            <a:ext cx="11496582" cy="970450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E77079D-0617-4841-B557-5181D1652862}"/>
              </a:ext>
            </a:extLst>
          </p:cNvPr>
          <p:cNvSpPr txBox="1"/>
          <p:nvPr/>
        </p:nvSpPr>
        <p:spPr>
          <a:xfrm>
            <a:off x="2086252" y="4527612"/>
            <a:ext cx="9040457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Drupal </a:t>
            </a:r>
            <a:r>
              <a:rPr lang="en-US" dirty="0" err="1">
                <a:solidFill>
                  <a:schemeClr val="bg1"/>
                </a:solidFill>
              </a:rPr>
              <a:t>çekirdeğinde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hazır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oluşturulmuş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içerik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türünü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görüyorsunuz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Bunlardan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seçere</a:t>
            </a:r>
            <a:r>
              <a:rPr lang="tr-TR" dirty="0">
                <a:solidFill>
                  <a:schemeClr val="bg1"/>
                </a:solidFill>
              </a:rPr>
              <a:t>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üretebilirsiniz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türü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oluşturabilirsiniz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bkz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Structure/Content Types)</a:t>
            </a:r>
            <a:endParaRPr lang="tr-TR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4E6C8F5B-0564-4AD7-9AA3-F0D32D927769}"/>
              </a:ext>
            </a:extLst>
          </p:cNvPr>
          <p:cNvCxnSpPr>
            <a:cxnSpLocks/>
          </p:cNvCxnSpPr>
          <p:nvPr/>
        </p:nvCxnSpPr>
        <p:spPr>
          <a:xfrm flipV="1">
            <a:off x="6096001" y="2914650"/>
            <a:ext cx="0" cy="1530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29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F894626-6760-4B20-8BBC-9A693287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0AB101-B48F-404F-8D1B-46DC254D6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9629732-F363-4BF0-8BE9-083FDC05C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50807D2-BE44-438F-8154-D6AAC64EBE7C}"/>
              </a:ext>
            </a:extLst>
          </p:cNvPr>
          <p:cNvSpPr txBox="1"/>
          <p:nvPr/>
        </p:nvSpPr>
        <p:spPr>
          <a:xfrm>
            <a:off x="3590008" y="1547907"/>
            <a:ext cx="185018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Article </a:t>
            </a:r>
            <a:r>
              <a:rPr lang="en-US" sz="800" dirty="0" err="1">
                <a:solidFill>
                  <a:schemeClr val="bg1"/>
                </a:solidFill>
              </a:rPr>
              <a:t>türündeki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içeriğe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ait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başlık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975653C-F437-4C76-98F0-F6EA96AB5AB8}"/>
              </a:ext>
            </a:extLst>
          </p:cNvPr>
          <p:cNvSpPr txBox="1"/>
          <p:nvPr/>
        </p:nvSpPr>
        <p:spPr>
          <a:xfrm>
            <a:off x="4173543" y="2006914"/>
            <a:ext cx="3702867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Makaleye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ait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özet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  <a:p>
            <a:r>
              <a:rPr lang="en-US" sz="800" dirty="0">
                <a:solidFill>
                  <a:srgbClr val="FF0000"/>
                </a:solidFill>
              </a:rPr>
              <a:t>Teaser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modda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görüntülenirken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rgbClr val="FF0000"/>
                </a:solidFill>
              </a:rPr>
              <a:t>trimmed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özelliğini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kullanmak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için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boş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bırakın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rgbClr val="C00000"/>
                </a:solidFill>
              </a:rPr>
              <a:t>Bu Ne </a:t>
            </a:r>
            <a:r>
              <a:rPr lang="en-US" sz="800" dirty="0" err="1">
                <a:solidFill>
                  <a:srgbClr val="C00000"/>
                </a:solidFill>
              </a:rPr>
              <a:t>Demek</a:t>
            </a:r>
            <a:r>
              <a:rPr lang="en-US" sz="800" dirty="0">
                <a:solidFill>
                  <a:srgbClr val="C00000"/>
                </a:solidFill>
              </a:rPr>
              <a:t> ? </a:t>
            </a:r>
            <a:r>
              <a:rPr lang="en-US" sz="800" dirty="0">
                <a:solidFill>
                  <a:schemeClr val="bg1"/>
                </a:solidFill>
              </a:rPr>
              <a:t>= Bu </a:t>
            </a:r>
            <a:r>
              <a:rPr lang="en-US" sz="800" dirty="0" err="1">
                <a:solidFill>
                  <a:schemeClr val="bg1"/>
                </a:solidFill>
              </a:rPr>
              <a:t>içerik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türü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  <a:r>
              <a:rPr lang="en-US" sz="800" dirty="0" err="1">
                <a:solidFill>
                  <a:schemeClr val="bg1"/>
                </a:solidFill>
              </a:rPr>
              <a:t>yayınlandığı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sayfada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kullanıcılara</a:t>
            </a:r>
            <a:r>
              <a:rPr lang="en-US" sz="800" dirty="0">
                <a:solidFill>
                  <a:schemeClr val="bg1"/>
                </a:solidFill>
              </a:rPr>
              <a:t> teaser </a:t>
            </a:r>
            <a:r>
              <a:rPr lang="en-US" sz="800" dirty="0" err="1">
                <a:solidFill>
                  <a:schemeClr val="bg1"/>
                </a:solidFill>
              </a:rPr>
              <a:t>modda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gösterilsin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isteyebilirsiniz</a:t>
            </a:r>
            <a:r>
              <a:rPr lang="en-US" sz="800" dirty="0">
                <a:solidFill>
                  <a:schemeClr val="bg1"/>
                </a:solidFill>
              </a:rPr>
              <a:t>. Trimmed </a:t>
            </a:r>
            <a:r>
              <a:rPr lang="en-US" sz="800" dirty="0" err="1">
                <a:solidFill>
                  <a:schemeClr val="bg1"/>
                </a:solidFill>
              </a:rPr>
              <a:t>modunu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kullanarak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içeriğin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bir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kısmının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otomatik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kesilerek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ön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gösterime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girmesini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sağlayabilirsiniz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  <a:p>
            <a:r>
              <a:rPr lang="en-US" sz="800" dirty="0" err="1">
                <a:solidFill>
                  <a:srgbClr val="FFFF00"/>
                </a:solidFill>
              </a:rPr>
              <a:t>Bkz</a:t>
            </a:r>
            <a:r>
              <a:rPr lang="en-US" sz="800" dirty="0">
                <a:solidFill>
                  <a:srgbClr val="FFFF00"/>
                </a:solidFill>
              </a:rPr>
              <a:t>: Structure/Content Types/Manage Fields (for Article)/Manage Display</a:t>
            </a:r>
            <a:endParaRPr lang="tr-TR" sz="800" dirty="0">
              <a:solidFill>
                <a:srgbClr val="FFFF00"/>
              </a:solidFill>
            </a:endParaRP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90FDA3DF-16C2-4BCC-AD95-8EB0CB1A92B9}"/>
              </a:ext>
            </a:extLst>
          </p:cNvPr>
          <p:cNvCxnSpPr>
            <a:cxnSpLocks/>
          </p:cNvCxnSpPr>
          <p:nvPr/>
        </p:nvCxnSpPr>
        <p:spPr>
          <a:xfrm flipH="1" flipV="1">
            <a:off x="1349406" y="2010900"/>
            <a:ext cx="2824137" cy="387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6CFA4C8-1A65-4A56-BBA8-396B2719BC96}"/>
              </a:ext>
            </a:extLst>
          </p:cNvPr>
          <p:cNvSpPr txBox="1"/>
          <p:nvPr/>
        </p:nvSpPr>
        <p:spPr>
          <a:xfrm>
            <a:off x="1692998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2CEF8AC6-A49A-437F-9C32-F80A08E87260}"/>
              </a:ext>
            </a:extLst>
          </p:cNvPr>
          <p:cNvSpPr txBox="1"/>
          <p:nvPr/>
        </p:nvSpPr>
        <p:spPr>
          <a:xfrm>
            <a:off x="2696441" y="33568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35D1C4CA-5BE6-4F43-9AC0-69399DA77515}"/>
              </a:ext>
            </a:extLst>
          </p:cNvPr>
          <p:cNvSpPr txBox="1"/>
          <p:nvPr/>
        </p:nvSpPr>
        <p:spPr>
          <a:xfrm>
            <a:off x="1224151" y="2968699"/>
            <a:ext cx="1122423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Makaleye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ait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içerik</a:t>
            </a:r>
            <a:endParaRPr lang="tr-TR" sz="800" dirty="0">
              <a:solidFill>
                <a:schemeClr val="bg1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F5518526-4BA3-472D-BBFA-A733B6FC7707}"/>
              </a:ext>
            </a:extLst>
          </p:cNvPr>
          <p:cNvCxnSpPr>
            <a:cxnSpLocks/>
          </p:cNvCxnSpPr>
          <p:nvPr/>
        </p:nvCxnSpPr>
        <p:spPr>
          <a:xfrm flipH="1" flipV="1">
            <a:off x="651850" y="1672346"/>
            <a:ext cx="2938159" cy="60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F40E3F53-D5A5-46DF-A1AD-9DFC3F9AD8CF}"/>
              </a:ext>
            </a:extLst>
          </p:cNvPr>
          <p:cNvCxnSpPr>
            <a:cxnSpLocks/>
          </p:cNvCxnSpPr>
          <p:nvPr/>
        </p:nvCxnSpPr>
        <p:spPr>
          <a:xfrm flipH="1" flipV="1">
            <a:off x="596227" y="2658917"/>
            <a:ext cx="627924" cy="309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D9E93487-4726-47DE-BFF0-E6F7962907AC}"/>
              </a:ext>
            </a:extLst>
          </p:cNvPr>
          <p:cNvSpPr txBox="1"/>
          <p:nvPr/>
        </p:nvSpPr>
        <p:spPr>
          <a:xfrm>
            <a:off x="4173543" y="3968542"/>
            <a:ext cx="2392001" cy="338554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Text </a:t>
            </a:r>
            <a:r>
              <a:rPr lang="en-US" sz="800" dirty="0" err="1">
                <a:solidFill>
                  <a:schemeClr val="bg1"/>
                </a:solidFill>
              </a:rPr>
              <a:t>formatarı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kullanıcılar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için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sınırlandırılabilir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  <a:p>
            <a:r>
              <a:rPr lang="en-US" sz="800" dirty="0" err="1">
                <a:solidFill>
                  <a:srgbClr val="FFFF00"/>
                </a:solidFill>
              </a:rPr>
              <a:t>Bkz</a:t>
            </a:r>
            <a:r>
              <a:rPr lang="en-US" sz="800" dirty="0">
                <a:solidFill>
                  <a:srgbClr val="FFFF00"/>
                </a:solidFill>
              </a:rPr>
              <a:t>: People/Permissions</a:t>
            </a:r>
            <a:endParaRPr lang="tr-TR" sz="800" dirty="0">
              <a:solidFill>
                <a:srgbClr val="FFFF00"/>
              </a:solidFill>
            </a:endParaRPr>
          </a:p>
        </p:txBody>
      </p: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9337189A-E0D6-41FB-9ACE-9B47AED55615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933450" y="4137819"/>
            <a:ext cx="32400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C9CB8E2F-9DE6-4243-96C8-A60B5EC8BF25}"/>
              </a:ext>
            </a:extLst>
          </p:cNvPr>
          <p:cNvSpPr txBox="1"/>
          <p:nvPr/>
        </p:nvSpPr>
        <p:spPr>
          <a:xfrm>
            <a:off x="4173543" y="4380227"/>
            <a:ext cx="3223959" cy="33855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Etiket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ekleyebilir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veya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yeni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sınıflandırma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türleri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oluşturabilirsiniz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  <a:p>
            <a:r>
              <a:rPr lang="en-US" sz="800" dirty="0" err="1">
                <a:solidFill>
                  <a:srgbClr val="FFFF00"/>
                </a:solidFill>
              </a:rPr>
              <a:t>Bkz</a:t>
            </a:r>
            <a:r>
              <a:rPr lang="en-US" sz="800" dirty="0">
                <a:solidFill>
                  <a:srgbClr val="FFFF00"/>
                </a:solidFill>
              </a:rPr>
              <a:t>: Structure/Taxonomy</a:t>
            </a:r>
            <a:endParaRPr lang="tr-TR" sz="800" dirty="0">
              <a:solidFill>
                <a:srgbClr val="FFFF00"/>
              </a:solidFill>
            </a:endParaRPr>
          </a:p>
        </p:txBody>
      </p:sp>
      <p:cxnSp>
        <p:nvCxnSpPr>
          <p:cNvPr id="43" name="Düz Ok Bağlayıcısı 42">
            <a:extLst>
              <a:ext uri="{FF2B5EF4-FFF2-40B4-BE49-F238E27FC236}">
                <a16:creationId xmlns:a16="http://schemas.microsoft.com/office/drawing/2014/main" id="{68D02532-B477-4BC6-A74F-DAF0627C1E2D}"/>
              </a:ext>
            </a:extLst>
          </p:cNvPr>
          <p:cNvCxnSpPr>
            <a:cxnSpLocks/>
          </p:cNvCxnSpPr>
          <p:nvPr/>
        </p:nvCxnSpPr>
        <p:spPr>
          <a:xfrm flipH="1" flipV="1">
            <a:off x="688975" y="4334060"/>
            <a:ext cx="3484570" cy="2154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B9DB52F0-49E6-4F98-91F6-559E85F82B55}"/>
              </a:ext>
            </a:extLst>
          </p:cNvPr>
          <p:cNvSpPr txBox="1"/>
          <p:nvPr/>
        </p:nvSpPr>
        <p:spPr>
          <a:xfrm>
            <a:off x="4173543" y="4888058"/>
            <a:ext cx="870751" cy="21544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Resim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ekleme</a:t>
            </a:r>
            <a:endParaRPr lang="tr-TR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6" name="Düz Ok Bağlayıcısı 45">
            <a:extLst>
              <a:ext uri="{FF2B5EF4-FFF2-40B4-BE49-F238E27FC236}">
                <a16:creationId xmlns:a16="http://schemas.microsoft.com/office/drawing/2014/main" id="{2B99CED5-7086-4EF4-9E2A-9CBD44CF3AF9}"/>
              </a:ext>
            </a:extLst>
          </p:cNvPr>
          <p:cNvCxnSpPr/>
          <p:nvPr/>
        </p:nvCxnSpPr>
        <p:spPr>
          <a:xfrm flipH="1" flipV="1">
            <a:off x="1997476" y="4888058"/>
            <a:ext cx="2176067" cy="107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A428119A-7FC6-4B5D-AF92-B013EB0F4AB7}"/>
              </a:ext>
            </a:extLst>
          </p:cNvPr>
          <p:cNvSpPr txBox="1"/>
          <p:nvPr/>
        </p:nvSpPr>
        <p:spPr>
          <a:xfrm>
            <a:off x="9599279" y="2813808"/>
            <a:ext cx="1931939" cy="21544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İçerik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sayfasına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bağlantı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ekleme</a:t>
            </a:r>
            <a:endParaRPr lang="tr-TR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9" name="Düz Ok Bağlayıcısı 48">
            <a:extLst>
              <a:ext uri="{FF2B5EF4-FFF2-40B4-BE49-F238E27FC236}">
                <a16:creationId xmlns:a16="http://schemas.microsoft.com/office/drawing/2014/main" id="{246C2513-29B9-4485-86CF-B7F7723F6FAE}"/>
              </a:ext>
            </a:extLst>
          </p:cNvPr>
          <p:cNvCxnSpPr>
            <a:cxnSpLocks/>
          </p:cNvCxnSpPr>
          <p:nvPr/>
        </p:nvCxnSpPr>
        <p:spPr>
          <a:xfrm flipH="1">
            <a:off x="8771139" y="2968699"/>
            <a:ext cx="8281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2E8D2FA2-B8EB-4518-A53A-1E00D8EA48AE}"/>
              </a:ext>
            </a:extLst>
          </p:cNvPr>
          <p:cNvSpPr txBox="1"/>
          <p:nvPr/>
        </p:nvSpPr>
        <p:spPr>
          <a:xfrm>
            <a:off x="9599279" y="3161588"/>
            <a:ext cx="1826141" cy="2154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Kullanıcılar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için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yorum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ekleme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izni</a:t>
            </a:r>
            <a:endParaRPr lang="tr-TR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3" name="Düz Ok Bağlayıcısı 52">
            <a:extLst>
              <a:ext uri="{FF2B5EF4-FFF2-40B4-BE49-F238E27FC236}">
                <a16:creationId xmlns:a16="http://schemas.microsoft.com/office/drawing/2014/main" id="{2AE26A2D-7406-43C2-94D2-4D3FD46ACC71}"/>
              </a:ext>
            </a:extLst>
          </p:cNvPr>
          <p:cNvCxnSpPr>
            <a:cxnSpLocks/>
          </p:cNvCxnSpPr>
          <p:nvPr/>
        </p:nvCxnSpPr>
        <p:spPr>
          <a:xfrm flipH="1">
            <a:off x="8771139" y="3269310"/>
            <a:ext cx="8281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Metin kutusu 55">
            <a:extLst>
              <a:ext uri="{FF2B5EF4-FFF2-40B4-BE49-F238E27FC236}">
                <a16:creationId xmlns:a16="http://schemas.microsoft.com/office/drawing/2014/main" id="{EA9A07B7-ECDD-435C-8FEB-1B5D358888ED}"/>
              </a:ext>
            </a:extLst>
          </p:cNvPr>
          <p:cNvSpPr txBox="1"/>
          <p:nvPr/>
        </p:nvSpPr>
        <p:spPr>
          <a:xfrm>
            <a:off x="9599280" y="1960409"/>
            <a:ext cx="2450674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İçerik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oluşturulduğunda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veya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yenilendiğinde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farklılıkların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belirtildiği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yorum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alanı</a:t>
            </a:r>
            <a:endParaRPr lang="en-US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800" dirty="0">
                <a:solidFill>
                  <a:srgbClr val="FF0000"/>
                </a:solidFill>
              </a:rPr>
              <a:t>(</a:t>
            </a:r>
            <a:r>
              <a:rPr lang="en-US" sz="800" dirty="0" err="1">
                <a:solidFill>
                  <a:srgbClr val="FF0000"/>
                </a:solidFill>
              </a:rPr>
              <a:t>Kod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yazarken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eklenen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yorum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satırları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gibi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düşünülebilir</a:t>
            </a:r>
            <a:r>
              <a:rPr lang="en-US" sz="800" dirty="0">
                <a:solidFill>
                  <a:srgbClr val="FF0000"/>
                </a:solidFill>
              </a:rPr>
              <a:t>.)</a:t>
            </a:r>
            <a:endParaRPr lang="tr-TR" sz="800" dirty="0">
              <a:solidFill>
                <a:srgbClr val="FF0000"/>
              </a:solidFill>
            </a:endParaRPr>
          </a:p>
        </p:txBody>
      </p:sp>
      <p:cxnSp>
        <p:nvCxnSpPr>
          <p:cNvPr id="58" name="Düz Ok Bağlayıcısı 57">
            <a:extLst>
              <a:ext uri="{FF2B5EF4-FFF2-40B4-BE49-F238E27FC236}">
                <a16:creationId xmlns:a16="http://schemas.microsoft.com/office/drawing/2014/main" id="{4AB1E23E-895B-4B4B-8097-4E78BC4253B6}"/>
              </a:ext>
            </a:extLst>
          </p:cNvPr>
          <p:cNvCxnSpPr/>
          <p:nvPr/>
        </p:nvCxnSpPr>
        <p:spPr>
          <a:xfrm flipH="1" flipV="1">
            <a:off x="8771139" y="2006914"/>
            <a:ext cx="828140" cy="197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Metin kutusu 58">
            <a:extLst>
              <a:ext uri="{FF2B5EF4-FFF2-40B4-BE49-F238E27FC236}">
                <a16:creationId xmlns:a16="http://schemas.microsoft.com/office/drawing/2014/main" id="{FFFCA230-B86B-48C6-8AF9-9A6F82C6B5C4}"/>
              </a:ext>
            </a:extLst>
          </p:cNvPr>
          <p:cNvSpPr txBox="1"/>
          <p:nvPr/>
        </p:nvSpPr>
        <p:spPr>
          <a:xfrm>
            <a:off x="9599279" y="3940277"/>
            <a:ext cx="2392001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Url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isim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manipülasyonu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sz="800" dirty="0">
                <a:solidFill>
                  <a:srgbClr val="FF0000"/>
                </a:solidFill>
              </a:rPr>
              <a:t>(Default </a:t>
            </a:r>
            <a:r>
              <a:rPr lang="en-US" sz="800" dirty="0" err="1">
                <a:solidFill>
                  <a:srgbClr val="FF0000"/>
                </a:solidFill>
              </a:rPr>
              <a:t>olarak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eklenen</a:t>
            </a:r>
            <a:r>
              <a:rPr lang="en-US" sz="800" dirty="0">
                <a:solidFill>
                  <a:srgbClr val="FF0000"/>
                </a:solidFill>
              </a:rPr>
              <a:t> her </a:t>
            </a:r>
            <a:r>
              <a:rPr lang="en-US" sz="800" dirty="0" err="1">
                <a:solidFill>
                  <a:srgbClr val="FF0000"/>
                </a:solidFill>
              </a:rPr>
              <a:t>içerik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için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artarak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ilerler</a:t>
            </a:r>
            <a:r>
              <a:rPr lang="en-US" sz="800" dirty="0">
                <a:solidFill>
                  <a:srgbClr val="FF0000"/>
                </a:solidFill>
              </a:rPr>
              <a:t> /Node 2, /Node3 …)</a:t>
            </a:r>
            <a:endParaRPr lang="tr-TR" sz="800" dirty="0">
              <a:solidFill>
                <a:srgbClr val="FF0000"/>
              </a:solidFill>
            </a:endParaRPr>
          </a:p>
        </p:txBody>
      </p:sp>
      <p:cxnSp>
        <p:nvCxnSpPr>
          <p:cNvPr id="61" name="Düz Ok Bağlayıcısı 60">
            <a:extLst>
              <a:ext uri="{FF2B5EF4-FFF2-40B4-BE49-F238E27FC236}">
                <a16:creationId xmlns:a16="http://schemas.microsoft.com/office/drawing/2014/main" id="{158744C7-FF7D-4E25-B904-7885AD6049B0}"/>
              </a:ext>
            </a:extLst>
          </p:cNvPr>
          <p:cNvCxnSpPr>
            <a:cxnSpLocks/>
          </p:cNvCxnSpPr>
          <p:nvPr/>
        </p:nvCxnSpPr>
        <p:spPr>
          <a:xfrm flipH="1" flipV="1">
            <a:off x="8489950" y="4044511"/>
            <a:ext cx="1109329" cy="65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Metin kutusu 61">
            <a:extLst>
              <a:ext uri="{FF2B5EF4-FFF2-40B4-BE49-F238E27FC236}">
                <a16:creationId xmlns:a16="http://schemas.microsoft.com/office/drawing/2014/main" id="{2B4CA188-5C37-4CF6-BB34-E50DBA882B92}"/>
              </a:ext>
            </a:extLst>
          </p:cNvPr>
          <p:cNvSpPr txBox="1"/>
          <p:nvPr/>
        </p:nvSpPr>
        <p:spPr>
          <a:xfrm>
            <a:off x="9599279" y="4684507"/>
            <a:ext cx="2305439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İçerik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yaratıcısı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yaratılışı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hakkında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bilgiler</a:t>
            </a:r>
            <a:endParaRPr lang="en-US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800" dirty="0">
                <a:solidFill>
                  <a:srgbClr val="FF0000"/>
                </a:solidFill>
              </a:rPr>
              <a:t>(</a:t>
            </a:r>
            <a:r>
              <a:rPr lang="en-US" sz="800" dirty="0" err="1">
                <a:solidFill>
                  <a:srgbClr val="FF0000"/>
                </a:solidFill>
              </a:rPr>
              <a:t>Yazar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adı</a:t>
            </a:r>
            <a:r>
              <a:rPr lang="en-US" sz="800" dirty="0">
                <a:solidFill>
                  <a:srgbClr val="FF0000"/>
                </a:solidFill>
              </a:rPr>
              <a:t>, </a:t>
            </a:r>
            <a:r>
              <a:rPr lang="en-US" sz="800" dirty="0" err="1">
                <a:solidFill>
                  <a:srgbClr val="FF0000"/>
                </a:solidFill>
              </a:rPr>
              <a:t>oluşturma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tarihi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vb</a:t>
            </a:r>
            <a:r>
              <a:rPr lang="en-US" sz="800" dirty="0">
                <a:solidFill>
                  <a:srgbClr val="FF0000"/>
                </a:solidFill>
              </a:rPr>
              <a:t>…)</a:t>
            </a:r>
            <a:endParaRPr lang="tr-TR" sz="800" dirty="0">
              <a:solidFill>
                <a:srgbClr val="FF0000"/>
              </a:solidFill>
            </a:endParaRPr>
          </a:p>
        </p:txBody>
      </p:sp>
      <p:sp>
        <p:nvSpPr>
          <p:cNvPr id="63" name="Metin kutusu 62">
            <a:extLst>
              <a:ext uri="{FF2B5EF4-FFF2-40B4-BE49-F238E27FC236}">
                <a16:creationId xmlns:a16="http://schemas.microsoft.com/office/drawing/2014/main" id="{02775DFB-B11A-41F1-99FB-7C8333397418}"/>
              </a:ext>
            </a:extLst>
          </p:cNvPr>
          <p:cNvSpPr txBox="1"/>
          <p:nvPr/>
        </p:nvSpPr>
        <p:spPr>
          <a:xfrm>
            <a:off x="9599279" y="5856784"/>
            <a:ext cx="1939955" cy="21544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İçeriğin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gösterim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sayfası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konumu</a:t>
            </a:r>
            <a:endParaRPr lang="tr-TR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8" name="Düz Ok Bağlayıcısı 67">
            <a:extLst>
              <a:ext uri="{FF2B5EF4-FFF2-40B4-BE49-F238E27FC236}">
                <a16:creationId xmlns:a16="http://schemas.microsoft.com/office/drawing/2014/main" id="{4422DD95-644C-48CA-8353-C2EEA7F4DA0C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8877300" y="5911850"/>
            <a:ext cx="721979" cy="5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Dikdörtgen 3">
            <a:extLst>
              <a:ext uri="{FF2B5EF4-FFF2-40B4-BE49-F238E27FC236}">
                <a16:creationId xmlns:a16="http://schemas.microsoft.com/office/drawing/2014/main" id="{F37A8B93-CB99-4DF6-9D87-AE290DDB7992}"/>
              </a:ext>
            </a:extLst>
          </p:cNvPr>
          <p:cNvSpPr/>
          <p:nvPr/>
        </p:nvSpPr>
        <p:spPr>
          <a:xfrm>
            <a:off x="384805" y="1610127"/>
            <a:ext cx="267044" cy="11373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9142CDC7-FE5C-4BF7-888D-B8EB6CFC44F0}"/>
              </a:ext>
            </a:extLst>
          </p:cNvPr>
          <p:cNvSpPr/>
          <p:nvPr/>
        </p:nvSpPr>
        <p:spPr>
          <a:xfrm>
            <a:off x="384804" y="1919908"/>
            <a:ext cx="915359" cy="113734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74981892-1E37-4361-864B-D2C77EB1B964}"/>
              </a:ext>
            </a:extLst>
          </p:cNvPr>
          <p:cNvSpPr/>
          <p:nvPr/>
        </p:nvSpPr>
        <p:spPr>
          <a:xfrm>
            <a:off x="384804" y="2545184"/>
            <a:ext cx="267045" cy="11373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290693C1-E1E6-4E4F-86E1-A0E14E818AAB}"/>
              </a:ext>
            </a:extLst>
          </p:cNvPr>
          <p:cNvSpPr/>
          <p:nvPr/>
        </p:nvSpPr>
        <p:spPr>
          <a:xfrm>
            <a:off x="401318" y="4044511"/>
            <a:ext cx="479997" cy="198557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2EC13FC8-0292-4C3A-A2CD-F7F4A372879D}"/>
              </a:ext>
            </a:extLst>
          </p:cNvPr>
          <p:cNvSpPr/>
          <p:nvPr/>
        </p:nvSpPr>
        <p:spPr>
          <a:xfrm>
            <a:off x="428623" y="4279901"/>
            <a:ext cx="189369" cy="12204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6F4A69F9-9BA9-4E61-91AC-B402E2BDC902}"/>
              </a:ext>
            </a:extLst>
          </p:cNvPr>
          <p:cNvSpPr/>
          <p:nvPr/>
        </p:nvSpPr>
        <p:spPr>
          <a:xfrm>
            <a:off x="401318" y="4790171"/>
            <a:ext cx="1544023" cy="19855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2" name="Dikdörtgen 41">
            <a:extLst>
              <a:ext uri="{FF2B5EF4-FFF2-40B4-BE49-F238E27FC236}">
                <a16:creationId xmlns:a16="http://schemas.microsoft.com/office/drawing/2014/main" id="{5A2480DD-7F6A-4F6C-8462-E4ADF547C235}"/>
              </a:ext>
            </a:extLst>
          </p:cNvPr>
          <p:cNvSpPr/>
          <p:nvPr/>
        </p:nvSpPr>
        <p:spPr>
          <a:xfrm>
            <a:off x="7965833" y="2888317"/>
            <a:ext cx="785261" cy="1409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5" name="Dikdörtgen 44">
            <a:extLst>
              <a:ext uri="{FF2B5EF4-FFF2-40B4-BE49-F238E27FC236}">
                <a16:creationId xmlns:a16="http://schemas.microsoft.com/office/drawing/2014/main" id="{D5E2FE0E-E8D6-4C1B-BCF5-4EBBAACF2BCC}"/>
              </a:ext>
            </a:extLst>
          </p:cNvPr>
          <p:cNvSpPr/>
          <p:nvPr/>
        </p:nvSpPr>
        <p:spPr>
          <a:xfrm>
            <a:off x="7965833" y="1886461"/>
            <a:ext cx="785261" cy="120453"/>
          </a:xfrm>
          <a:prstGeom prst="rect">
            <a:avLst/>
          </a:prstGeom>
          <a:solidFill>
            <a:schemeClr val="accent3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8" name="Dikdörtgen 47">
            <a:extLst>
              <a:ext uri="{FF2B5EF4-FFF2-40B4-BE49-F238E27FC236}">
                <a16:creationId xmlns:a16="http://schemas.microsoft.com/office/drawing/2014/main" id="{AB0B5E69-F171-4F04-B97A-212F83C87965}"/>
              </a:ext>
            </a:extLst>
          </p:cNvPr>
          <p:cNvSpPr/>
          <p:nvPr/>
        </p:nvSpPr>
        <p:spPr>
          <a:xfrm>
            <a:off x="7921009" y="3161588"/>
            <a:ext cx="850130" cy="140915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Dikdörtgen 49">
            <a:extLst>
              <a:ext uri="{FF2B5EF4-FFF2-40B4-BE49-F238E27FC236}">
                <a16:creationId xmlns:a16="http://schemas.microsoft.com/office/drawing/2014/main" id="{E1C8A12B-9BC9-461B-A8B4-607AD03F7FCF}"/>
              </a:ext>
            </a:extLst>
          </p:cNvPr>
          <p:cNvSpPr/>
          <p:nvPr/>
        </p:nvSpPr>
        <p:spPr>
          <a:xfrm>
            <a:off x="7931550" y="3970084"/>
            <a:ext cx="509981" cy="140915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Dikdörtgen 51">
            <a:extLst>
              <a:ext uri="{FF2B5EF4-FFF2-40B4-BE49-F238E27FC236}">
                <a16:creationId xmlns:a16="http://schemas.microsoft.com/office/drawing/2014/main" id="{32EC544D-A588-40C8-882D-8B855E6C543F}"/>
              </a:ext>
            </a:extLst>
          </p:cNvPr>
          <p:cNvSpPr/>
          <p:nvPr/>
        </p:nvSpPr>
        <p:spPr>
          <a:xfrm>
            <a:off x="7965833" y="5824597"/>
            <a:ext cx="850130" cy="166532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958AC525-DC81-4D36-B3ED-F6BEF3046B75}"/>
              </a:ext>
            </a:extLst>
          </p:cNvPr>
          <p:cNvCxnSpPr/>
          <p:nvPr/>
        </p:nvCxnSpPr>
        <p:spPr>
          <a:xfrm flipH="1" flipV="1">
            <a:off x="8997950" y="4772125"/>
            <a:ext cx="527050" cy="41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Dikdörtgen 53">
            <a:extLst>
              <a:ext uri="{FF2B5EF4-FFF2-40B4-BE49-F238E27FC236}">
                <a16:creationId xmlns:a16="http://schemas.microsoft.com/office/drawing/2014/main" id="{55A2DFA3-BABB-4686-8C5D-65CE18E59BB7}"/>
              </a:ext>
            </a:extLst>
          </p:cNvPr>
          <p:cNvSpPr/>
          <p:nvPr/>
        </p:nvSpPr>
        <p:spPr>
          <a:xfrm>
            <a:off x="7921009" y="4667268"/>
            <a:ext cx="1060276" cy="122904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2352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AB5AE99-8775-4616-A8C3-8613B9A9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Minik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Hatırlatmalar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Vol 2</a:t>
            </a:r>
            <a:endParaRPr lang="tr-TR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9233BA-7D52-482F-A414-605584D0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Bir </a:t>
            </a:r>
            <a:r>
              <a:rPr lang="en-US" dirty="0" err="1"/>
              <a:t>önceki</a:t>
            </a:r>
            <a:r>
              <a:rPr lang="en-US" dirty="0"/>
              <a:t> </a:t>
            </a:r>
            <a:r>
              <a:rPr lang="en-US" dirty="0" err="1"/>
              <a:t>resimde</a:t>
            </a:r>
            <a:r>
              <a:rPr lang="en-US" dirty="0"/>
              <a:t> </a:t>
            </a:r>
            <a:r>
              <a:rPr lang="en-US" dirty="0" err="1"/>
              <a:t>açıklanan</a:t>
            </a:r>
            <a:r>
              <a:rPr lang="en-US" dirty="0"/>
              <a:t> </a:t>
            </a:r>
            <a:r>
              <a:rPr lang="en-US" dirty="0" err="1"/>
              <a:t>çoğu</a:t>
            </a:r>
            <a:r>
              <a:rPr lang="en-US" dirty="0"/>
              <a:t> </a:t>
            </a:r>
            <a:r>
              <a:rPr lang="en-US" dirty="0" err="1"/>
              <a:t>ayar</a:t>
            </a:r>
            <a:r>
              <a:rPr lang="en-US" dirty="0"/>
              <a:t>, </a:t>
            </a:r>
            <a:r>
              <a:rPr lang="en-US" dirty="0" err="1"/>
              <a:t>drupal</a:t>
            </a:r>
            <a:r>
              <a:rPr lang="en-US" dirty="0"/>
              <a:t> 8.7.7 </a:t>
            </a:r>
            <a:r>
              <a:rPr lang="en-US" dirty="0" err="1"/>
              <a:t>nin</a:t>
            </a:r>
            <a:r>
              <a:rPr lang="en-US" dirty="0"/>
              <a:t> </a:t>
            </a:r>
            <a:r>
              <a:rPr lang="en-US" dirty="0" err="1"/>
              <a:t>çekirdeğinde</a:t>
            </a:r>
            <a:r>
              <a:rPr lang="en-US" dirty="0"/>
              <a:t> </a:t>
            </a:r>
            <a:r>
              <a:rPr lang="en-US" dirty="0" err="1"/>
              <a:t>sunmuş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‘</a:t>
            </a:r>
            <a:r>
              <a:rPr lang="en-US" dirty="0">
                <a:solidFill>
                  <a:srgbClr val="0070C0"/>
                </a:solidFill>
              </a:rPr>
              <a:t>Article</a:t>
            </a:r>
            <a:r>
              <a:rPr lang="en-US" dirty="0"/>
              <a:t>’ </a:t>
            </a:r>
            <a:r>
              <a:rPr lang="en-US" dirty="0" err="1"/>
              <a:t>tipinde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içeriğe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default </a:t>
            </a:r>
            <a:r>
              <a:rPr lang="en-US" dirty="0" err="1"/>
              <a:t>içerik</a:t>
            </a:r>
            <a:r>
              <a:rPr lang="en-US" dirty="0"/>
              <a:t> </a:t>
            </a:r>
            <a:r>
              <a:rPr lang="en-US" dirty="0" err="1"/>
              <a:t>alanlarına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alanların</a:t>
            </a:r>
            <a:r>
              <a:rPr lang="tr-TR" dirty="0" err="1"/>
              <a:t>ın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baştan</a:t>
            </a:r>
            <a:r>
              <a:rPr lang="en-US" dirty="0"/>
              <a:t> </a:t>
            </a:r>
            <a:r>
              <a:rPr lang="en-US" dirty="0" err="1"/>
              <a:t>sona</a:t>
            </a:r>
            <a:r>
              <a:rPr lang="en-US" dirty="0"/>
              <a:t> </a:t>
            </a:r>
            <a:r>
              <a:rPr lang="en-US" dirty="0" err="1"/>
              <a:t>yeni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özgün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içerik</a:t>
            </a:r>
            <a:r>
              <a:rPr lang="en-US" dirty="0"/>
              <a:t> </a:t>
            </a:r>
            <a:r>
              <a:rPr lang="en-US" dirty="0" err="1"/>
              <a:t>türünün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oluşturulacağı</a:t>
            </a:r>
            <a:r>
              <a:rPr lang="en-US" dirty="0"/>
              <a:t> </a:t>
            </a:r>
            <a:r>
              <a:rPr lang="en-US" dirty="0" err="1"/>
              <a:t>hakkındaki</a:t>
            </a:r>
            <a:r>
              <a:rPr lang="en-US" dirty="0"/>
              <a:t> </a:t>
            </a:r>
            <a:r>
              <a:rPr lang="en-US" dirty="0" err="1"/>
              <a:t>detaylar</a:t>
            </a:r>
            <a:r>
              <a:rPr lang="en-US" dirty="0"/>
              <a:t> </a:t>
            </a:r>
            <a:r>
              <a:rPr lang="en-US" dirty="0" err="1"/>
              <a:t>rehberin</a:t>
            </a:r>
            <a:r>
              <a:rPr lang="en-US" dirty="0"/>
              <a:t> </a:t>
            </a:r>
            <a:r>
              <a:rPr lang="en-US" dirty="0" err="1"/>
              <a:t>ilerleyen</a:t>
            </a:r>
            <a:r>
              <a:rPr lang="en-US" dirty="0"/>
              <a:t> </a:t>
            </a:r>
            <a:r>
              <a:rPr lang="en-US" dirty="0" err="1"/>
              <a:t>kısmında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alacaktır</a:t>
            </a:r>
            <a:r>
              <a:rPr lang="en-US" dirty="0"/>
              <a:t>.</a:t>
            </a:r>
          </a:p>
          <a:p>
            <a:r>
              <a:rPr lang="en-US" dirty="0" err="1">
                <a:solidFill>
                  <a:srgbClr val="FFFF00"/>
                </a:solidFill>
              </a:rPr>
              <a:t>Bkz</a:t>
            </a:r>
            <a:r>
              <a:rPr lang="en-US" dirty="0">
                <a:solidFill>
                  <a:srgbClr val="FFFF00"/>
                </a:solidFill>
              </a:rPr>
              <a:t>: Structure/Content Types</a:t>
            </a:r>
          </a:p>
          <a:p>
            <a:r>
              <a:rPr lang="en-US" dirty="0" err="1"/>
              <a:t>Şuan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sırayla</a:t>
            </a:r>
            <a:r>
              <a:rPr lang="en-US" dirty="0"/>
              <a:t>, </a:t>
            </a:r>
            <a:r>
              <a:rPr lang="en-US" dirty="0" err="1"/>
              <a:t>kılavuz</a:t>
            </a:r>
            <a:r>
              <a:rPr lang="en-US" dirty="0"/>
              <a:t> </a:t>
            </a:r>
            <a:r>
              <a:rPr lang="en-US" dirty="0" err="1"/>
              <a:t>benzeri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yaklaşımla</a:t>
            </a:r>
            <a:r>
              <a:rPr lang="en-US" dirty="0"/>
              <a:t> </a:t>
            </a:r>
            <a:r>
              <a:rPr lang="en-US" dirty="0" err="1"/>
              <a:t>tanımlamalarda</a:t>
            </a:r>
            <a:r>
              <a:rPr lang="en-US" dirty="0"/>
              <a:t> </a:t>
            </a:r>
            <a:r>
              <a:rPr lang="en-US" dirty="0" err="1"/>
              <a:t>bulunuyorum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6653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D0081F8-E4D1-4F61-9106-2A4C77EC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D75E4E-6CA4-4ADA-8942-5A91A218A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9C9189E-1FEC-40B4-84C2-73B4C1A9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B12DF23-8CD7-4EE6-AF1B-7828BA2B74C4}"/>
              </a:ext>
            </a:extLst>
          </p:cNvPr>
          <p:cNvSpPr txBox="1"/>
          <p:nvPr/>
        </p:nvSpPr>
        <p:spPr>
          <a:xfrm>
            <a:off x="810000" y="5314186"/>
            <a:ext cx="4552113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‘Article’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isimli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içerik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türüne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benzer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olarak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‘</a:t>
            </a:r>
            <a:r>
              <a:rPr lang="en-US" sz="800" dirty="0" err="1">
                <a:solidFill>
                  <a:srgbClr val="FF0000"/>
                </a:solidFill>
              </a:rPr>
              <a:t>Basik</a:t>
            </a:r>
            <a:r>
              <a:rPr lang="en-US" sz="800" dirty="0">
                <a:solidFill>
                  <a:srgbClr val="FF0000"/>
                </a:solidFill>
              </a:rPr>
              <a:t> Page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’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isimli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içerik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türü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daha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drupal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8.7.7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ile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sağlanmış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burada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‘</a:t>
            </a:r>
            <a:r>
              <a:rPr lang="en-US" sz="800" dirty="0">
                <a:solidFill>
                  <a:srgbClr val="00B050"/>
                </a:solidFill>
              </a:rPr>
              <a:t>tags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’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‘</a:t>
            </a:r>
            <a:r>
              <a:rPr lang="en-US" sz="800" dirty="0">
                <a:solidFill>
                  <a:srgbClr val="00B050"/>
                </a:solidFill>
              </a:rPr>
              <a:t>Image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’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alanlarını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görmüyoruz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bunun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nedeni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basit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web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sayfasının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bu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alanlara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ihtiyaç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duymayacağı</a:t>
            </a:r>
            <a:r>
              <a:rPr lang="tr-TR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nın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varsayılmış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olmasıdır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Ancak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tabii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isterseniz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bu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alanları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veya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daha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farklılarını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ekleyebilirsiniz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sz="800" dirty="0" err="1">
                <a:solidFill>
                  <a:srgbClr val="0070C0"/>
                </a:solidFill>
              </a:rPr>
              <a:t>Bkz</a:t>
            </a:r>
            <a:r>
              <a:rPr lang="en-US" sz="800" dirty="0">
                <a:solidFill>
                  <a:srgbClr val="0070C0"/>
                </a:solidFill>
              </a:rPr>
              <a:t>: Structure/Content Types/Manage Fields (for Basic Page)</a:t>
            </a:r>
            <a:endParaRPr lang="tr-TR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9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EAC1748-ABC9-4FA9-B2F5-96BDD087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Acquia’da</a:t>
            </a:r>
            <a:r>
              <a:rPr lang="tr-TR" dirty="0"/>
              <a:t> </a:t>
            </a:r>
            <a:r>
              <a:rPr lang="tr-TR" dirty="0" err="1"/>
              <a:t>Drupal</a:t>
            </a:r>
            <a:r>
              <a:rPr lang="tr-TR" dirty="0"/>
              <a:t> Kurulumu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9F1506-790B-479C-B607-7B1D31B06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tr-TR" dirty="0">
                <a:hlinkClick r:id="rId2"/>
              </a:rPr>
              <a:t>https://www.acquia.com</a:t>
            </a:r>
            <a:r>
              <a:rPr lang="tr-TR" dirty="0"/>
              <a:t> adresine gidin.</a:t>
            </a:r>
          </a:p>
          <a:p>
            <a:pPr marL="36900" indent="0">
              <a:buNone/>
            </a:pPr>
            <a:r>
              <a:rPr lang="tr-TR" dirty="0"/>
              <a:t>Ücretsiz olarak bir üyelik oluşturup giriş yapın.</a:t>
            </a:r>
          </a:p>
          <a:p>
            <a:pPr marL="36900" indent="0">
              <a:buNone/>
            </a:pPr>
            <a:r>
              <a:rPr lang="tr-TR" dirty="0" err="1"/>
              <a:t>Acquia</a:t>
            </a:r>
            <a:r>
              <a:rPr lang="tr-TR" dirty="0"/>
              <a:t> </a:t>
            </a:r>
            <a:r>
              <a:rPr lang="tr-TR" dirty="0" err="1"/>
              <a:t>Cloud</a:t>
            </a:r>
            <a:r>
              <a:rPr lang="tr-TR" dirty="0"/>
              <a:t> kısmındaki </a:t>
            </a:r>
            <a:r>
              <a:rPr lang="tr-TR" dirty="0" err="1"/>
              <a:t>develop</a:t>
            </a:r>
            <a:r>
              <a:rPr lang="tr-TR" dirty="0"/>
              <a:t> bölümünden </a:t>
            </a:r>
            <a:r>
              <a:rPr lang="tr-TR" dirty="0" err="1"/>
              <a:t>All</a:t>
            </a:r>
            <a:r>
              <a:rPr lang="tr-TR" dirty="0"/>
              <a:t> Applications kısmına gelin. </a:t>
            </a:r>
            <a:r>
              <a:rPr lang="tr-TR" dirty="0">
                <a:solidFill>
                  <a:srgbClr val="FFC000"/>
                </a:solidFill>
              </a:rPr>
              <a:t>(Genellikle otomatik olarak bu adrese yönlendiriliyorsunuz)</a:t>
            </a:r>
          </a:p>
        </p:txBody>
      </p:sp>
    </p:spTree>
    <p:extLst>
      <p:ext uri="{BB962C8B-B14F-4D97-AF65-F5344CB8AC3E}">
        <p14:creationId xmlns:p14="http://schemas.microsoft.com/office/powerpoint/2010/main" val="2616391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B511632-FD40-4534-9CFF-1E7AA382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AECD9F-69ED-41CC-9D82-A51E44B4C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8B00A4E-8246-4881-B7D1-96FE0209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110B4451-0959-4469-8545-5FBCE2C2288E}"/>
              </a:ext>
            </a:extLst>
          </p:cNvPr>
          <p:cNvSpPr/>
          <p:nvPr/>
        </p:nvSpPr>
        <p:spPr>
          <a:xfrm>
            <a:off x="417250" y="1553592"/>
            <a:ext cx="2956265" cy="2858610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C5FBC79A-E8E5-4A8B-9CE8-6A900D18BA9B}"/>
              </a:ext>
            </a:extLst>
          </p:cNvPr>
          <p:cNvSpPr txBox="1"/>
          <p:nvPr/>
        </p:nvSpPr>
        <p:spPr>
          <a:xfrm>
            <a:off x="6826929" y="4516387"/>
            <a:ext cx="3915052" cy="147732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Çekirdekte bulunan yapı türleri, Bu yapı türlerine, yeni modüller yükleyerek eklemeler yapabilirsiniz. </a:t>
            </a:r>
            <a:r>
              <a:rPr lang="tr-TR" dirty="0" err="1">
                <a:solidFill>
                  <a:srgbClr val="00B050"/>
                </a:solidFill>
              </a:rPr>
              <a:t>Bkz</a:t>
            </a:r>
            <a:r>
              <a:rPr lang="tr-TR" dirty="0">
                <a:solidFill>
                  <a:srgbClr val="00B050"/>
                </a:solidFill>
              </a:rPr>
              <a:t>: </a:t>
            </a:r>
            <a:r>
              <a:rPr lang="tr-TR" dirty="0" err="1">
                <a:solidFill>
                  <a:srgbClr val="00B050"/>
                </a:solidFill>
              </a:rPr>
              <a:t>Extend</a:t>
            </a:r>
            <a:r>
              <a:rPr lang="tr-TR" dirty="0">
                <a:solidFill>
                  <a:srgbClr val="00B050"/>
                </a:solidFill>
              </a:rPr>
              <a:t>/</a:t>
            </a:r>
            <a:r>
              <a:rPr lang="tr-TR" dirty="0" err="1">
                <a:solidFill>
                  <a:srgbClr val="00B050"/>
                </a:solidFill>
              </a:rPr>
              <a:t>Install</a:t>
            </a:r>
            <a:r>
              <a:rPr lang="tr-TR" dirty="0">
                <a:solidFill>
                  <a:srgbClr val="00B050"/>
                </a:solidFill>
              </a:rPr>
              <a:t> New </a:t>
            </a:r>
            <a:r>
              <a:rPr lang="tr-TR" dirty="0" err="1">
                <a:solidFill>
                  <a:srgbClr val="00B050"/>
                </a:solidFill>
              </a:rPr>
              <a:t>Module</a:t>
            </a:r>
            <a:endParaRPr lang="tr-TR" dirty="0">
              <a:solidFill>
                <a:srgbClr val="00B050"/>
              </a:solidFill>
            </a:endParaRP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28395936-322B-4B11-905F-0DB7BFAC7BCF}"/>
              </a:ext>
            </a:extLst>
          </p:cNvPr>
          <p:cNvCxnSpPr>
            <a:cxnSpLocks/>
          </p:cNvCxnSpPr>
          <p:nvPr/>
        </p:nvCxnSpPr>
        <p:spPr>
          <a:xfrm flipH="1" flipV="1">
            <a:off x="3457575" y="3228975"/>
            <a:ext cx="3298333" cy="1287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056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9EEE684-726A-4EC9-854D-5B7D6F0D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08A03B-0444-4068-B3D1-1E254B3C5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98225AC-3760-4470-87C8-4E61ED5C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783D6BB-2D13-4545-8DBB-4FDBB30A961E}"/>
              </a:ext>
            </a:extLst>
          </p:cNvPr>
          <p:cNvSpPr/>
          <p:nvPr/>
        </p:nvSpPr>
        <p:spPr>
          <a:xfrm>
            <a:off x="390525" y="1417638"/>
            <a:ext cx="1589195" cy="215900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09748BD-56DF-4C9C-980E-5FA069A349F0}"/>
              </a:ext>
            </a:extLst>
          </p:cNvPr>
          <p:cNvSpPr txBox="1"/>
          <p:nvPr/>
        </p:nvSpPr>
        <p:spPr>
          <a:xfrm>
            <a:off x="6871317" y="1324654"/>
            <a:ext cx="4074850" cy="21544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Sayfalarda içeriklerin görüntüleneceği blokların yönetimi ve yeni blok oluşturma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841F288-5233-463B-A019-BF72D2A7CF0D}"/>
              </a:ext>
            </a:extLst>
          </p:cNvPr>
          <p:cNvCxnSpPr/>
          <p:nvPr/>
        </p:nvCxnSpPr>
        <p:spPr>
          <a:xfrm flipH="1">
            <a:off x="2095130" y="1417638"/>
            <a:ext cx="4634144" cy="107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3AA88FC8-76D6-448D-9824-649411146951}"/>
              </a:ext>
            </a:extLst>
          </p:cNvPr>
          <p:cNvSpPr txBox="1"/>
          <p:nvPr/>
        </p:nvSpPr>
        <p:spPr>
          <a:xfrm>
            <a:off x="6871317" y="1649382"/>
            <a:ext cx="4074850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Mevcut blokların ve bu blokların konumlarının gösterimini yöneten hazır temalar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0B675929-D658-4CD4-8D82-9F051134744B}"/>
              </a:ext>
            </a:extLst>
          </p:cNvPr>
          <p:cNvSpPr/>
          <p:nvPr/>
        </p:nvSpPr>
        <p:spPr>
          <a:xfrm>
            <a:off x="390525" y="1712240"/>
            <a:ext cx="985514" cy="15258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1E6F457B-4429-4141-AB22-D3FB9C3C9858}"/>
              </a:ext>
            </a:extLst>
          </p:cNvPr>
          <p:cNvCxnSpPr/>
          <p:nvPr/>
        </p:nvCxnSpPr>
        <p:spPr>
          <a:xfrm flipH="1">
            <a:off x="1535837" y="1775099"/>
            <a:ext cx="5193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6B64AB09-7517-48B0-80F5-3F4BF7A9EBCB}"/>
              </a:ext>
            </a:extLst>
          </p:cNvPr>
          <p:cNvSpPr txBox="1"/>
          <p:nvPr/>
        </p:nvSpPr>
        <p:spPr>
          <a:xfrm>
            <a:off x="6871317" y="2041261"/>
            <a:ext cx="2425304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Seçili temaya ait blok bölgelerinin görsel ifadesi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0AE530AC-D73A-4C01-A6DB-0658CB1FCC08}"/>
              </a:ext>
            </a:extLst>
          </p:cNvPr>
          <p:cNvCxnSpPr>
            <a:cxnSpLocks/>
          </p:cNvCxnSpPr>
          <p:nvPr/>
        </p:nvCxnSpPr>
        <p:spPr>
          <a:xfrm flipH="1">
            <a:off x="1597981" y="2144431"/>
            <a:ext cx="5131294" cy="171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AA3F8603-DB6C-46D9-9515-E28B2C2CDF52}"/>
              </a:ext>
            </a:extLst>
          </p:cNvPr>
          <p:cNvSpPr/>
          <p:nvPr/>
        </p:nvSpPr>
        <p:spPr>
          <a:xfrm>
            <a:off x="390525" y="2510547"/>
            <a:ext cx="11532186" cy="4044949"/>
          </a:xfrm>
          <a:prstGeom prst="rect">
            <a:avLst/>
          </a:prstGeom>
          <a:solidFill>
            <a:srgbClr val="C00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D32562AA-F35A-43B1-979C-B2E13010B487}"/>
              </a:ext>
            </a:extLst>
          </p:cNvPr>
          <p:cNvSpPr txBox="1"/>
          <p:nvPr/>
        </p:nvSpPr>
        <p:spPr>
          <a:xfrm>
            <a:off x="9320844" y="2041261"/>
            <a:ext cx="2425304" cy="2154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Mevcut blokların gösterimi ve yönetim paneli</a:t>
            </a: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D1ACA481-6D28-4BE5-826F-4DB817978B3B}"/>
              </a:ext>
            </a:extLst>
          </p:cNvPr>
          <p:cNvCxnSpPr>
            <a:cxnSpLocks/>
          </p:cNvCxnSpPr>
          <p:nvPr/>
        </p:nvCxnSpPr>
        <p:spPr>
          <a:xfrm flipH="1">
            <a:off x="9724808" y="2312013"/>
            <a:ext cx="390526" cy="139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Dikdörtgen 16">
            <a:extLst>
              <a:ext uri="{FF2B5EF4-FFF2-40B4-BE49-F238E27FC236}">
                <a16:creationId xmlns:a16="http://schemas.microsoft.com/office/drawing/2014/main" id="{27FB53ED-0BF2-4E32-9FE7-0DA886804769}"/>
              </a:ext>
            </a:extLst>
          </p:cNvPr>
          <p:cNvSpPr/>
          <p:nvPr/>
        </p:nvSpPr>
        <p:spPr>
          <a:xfrm>
            <a:off x="390524" y="2227229"/>
            <a:ext cx="1183233" cy="152586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890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6D0A1E-5799-4921-9DFD-2195E761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Minik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Hatırlatmalar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Vol </a:t>
            </a:r>
            <a:r>
              <a:rPr lang="tr-TR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346CFE-2AC5-431F-AEF8-22C35CEE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99316"/>
            <a:ext cx="10554574" cy="4012707"/>
          </a:xfrm>
        </p:spPr>
        <p:txBody>
          <a:bodyPr>
            <a:normAutofit/>
          </a:bodyPr>
          <a:lstStyle/>
          <a:p>
            <a:r>
              <a:rPr lang="tr-TR" dirty="0"/>
              <a:t>Bir önceki resimde kırmızı alanda mevcut alanları görebilir ve bu alanları yönetebilirsiniz.</a:t>
            </a:r>
          </a:p>
          <a:p>
            <a:pPr lvl="1"/>
            <a:r>
              <a:rPr lang="tr-TR" dirty="0" err="1"/>
              <a:t>Region</a:t>
            </a:r>
            <a:r>
              <a:rPr lang="tr-TR" dirty="0"/>
              <a:t> alanından blokların hangi bölgede yer alacağını,</a:t>
            </a:r>
          </a:p>
          <a:p>
            <a:pPr lvl="1"/>
            <a:r>
              <a:rPr lang="tr-TR" dirty="0"/>
              <a:t>Operations alanından bloklara ait alanların yönetimini…</a:t>
            </a:r>
          </a:p>
          <a:p>
            <a:r>
              <a:rPr lang="tr-TR" dirty="0"/>
              <a:t>Bir önceki resimde mavi alanda ise </a:t>
            </a:r>
            <a:r>
              <a:rPr lang="tr-TR" dirty="0" err="1">
                <a:solidFill>
                  <a:srgbClr val="00B050"/>
                </a:solidFill>
              </a:rPr>
              <a:t>custom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block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library</a:t>
            </a:r>
            <a:r>
              <a:rPr lang="tr-TR" dirty="0">
                <a:solidFill>
                  <a:srgbClr val="00B050"/>
                </a:solidFill>
              </a:rPr>
              <a:t>/</a:t>
            </a:r>
            <a:r>
              <a:rPr lang="tr-TR" dirty="0" err="1">
                <a:solidFill>
                  <a:srgbClr val="00B050"/>
                </a:solidFill>
              </a:rPr>
              <a:t>block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types</a:t>
            </a:r>
            <a:r>
              <a:rPr lang="tr-TR" dirty="0">
                <a:solidFill>
                  <a:srgbClr val="00B050"/>
                </a:solidFill>
              </a:rPr>
              <a:t>/</a:t>
            </a:r>
            <a:r>
              <a:rPr lang="tr-TR" dirty="0" err="1">
                <a:solidFill>
                  <a:srgbClr val="00B050"/>
                </a:solidFill>
              </a:rPr>
              <a:t>add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custom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block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type</a:t>
            </a:r>
            <a:r>
              <a:rPr lang="tr-TR" dirty="0"/>
              <a:t> ile yeni bir blok tipi oluşturabilir, o blok tipini kullanarak ya da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custom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block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library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blocks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add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custom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block</a:t>
            </a:r>
            <a:r>
              <a:rPr lang="tr-TR" dirty="0"/>
              <a:t> diyerek istediğiniz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(önceden oluşturduklarınızdan)</a:t>
            </a:r>
            <a:r>
              <a:rPr lang="tr-TR" dirty="0"/>
              <a:t> tipte bir blok oluşturabilirsiniz.</a:t>
            </a:r>
          </a:p>
          <a:p>
            <a:r>
              <a:rPr lang="tr-TR" dirty="0"/>
              <a:t>Yeni blok tipi ve blok oluşturmak yeni içerik tipi ve içerik oluşturmakla neredeyse tamamen aynı.</a:t>
            </a:r>
          </a:p>
          <a:p>
            <a:r>
              <a:rPr lang="tr-TR" dirty="0"/>
              <a:t>Daha fazla ayrıntı rehberin ilerleyen kısımlarında olacak; dolayısıyla tanımlamalara devam ediyorum.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17277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8D83C6D-C09D-4DA5-9112-8C48342D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67C29D-977E-44B7-84F0-2EDF2620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42C64D2-D87F-411E-9509-6DC1F4E6F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F3F5343-F028-426B-B3D1-1ED90BB53A67}"/>
              </a:ext>
            </a:extLst>
          </p:cNvPr>
          <p:cNvSpPr txBox="1"/>
          <p:nvPr/>
        </p:nvSpPr>
        <p:spPr>
          <a:xfrm>
            <a:off x="2550797" y="5388902"/>
            <a:ext cx="7090403" cy="64633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Bartik</a:t>
            </a:r>
            <a:r>
              <a:rPr lang="tr-TR" dirty="0">
                <a:solidFill>
                  <a:schemeClr val="bg1"/>
                </a:solidFill>
              </a:rPr>
              <a:t> teması için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tanımlı blok bölgeleri.</a:t>
            </a:r>
          </a:p>
          <a:p>
            <a:r>
              <a:rPr lang="tr-TR" dirty="0" err="1">
                <a:solidFill>
                  <a:srgbClr val="FFC000"/>
                </a:solidFill>
              </a:rPr>
              <a:t>Bkz</a:t>
            </a:r>
            <a:r>
              <a:rPr lang="tr-TR" dirty="0">
                <a:solidFill>
                  <a:srgbClr val="FFC000"/>
                </a:solidFill>
              </a:rPr>
              <a:t>: </a:t>
            </a:r>
            <a:r>
              <a:rPr lang="tr-TR" dirty="0" err="1">
                <a:solidFill>
                  <a:srgbClr val="FFC000"/>
                </a:solidFill>
              </a:rPr>
              <a:t>Structure</a:t>
            </a:r>
            <a:r>
              <a:rPr lang="tr-TR" dirty="0">
                <a:solidFill>
                  <a:srgbClr val="FFC000"/>
                </a:solidFill>
              </a:rPr>
              <a:t>/</a:t>
            </a:r>
            <a:r>
              <a:rPr lang="tr-TR" dirty="0" err="1">
                <a:solidFill>
                  <a:srgbClr val="FFC000"/>
                </a:solidFill>
              </a:rPr>
              <a:t>Block</a:t>
            </a:r>
            <a:r>
              <a:rPr lang="tr-TR" dirty="0">
                <a:solidFill>
                  <a:srgbClr val="FFC000"/>
                </a:solidFill>
              </a:rPr>
              <a:t> </a:t>
            </a:r>
            <a:r>
              <a:rPr lang="tr-TR" dirty="0" err="1">
                <a:solidFill>
                  <a:srgbClr val="FFC000"/>
                </a:solidFill>
              </a:rPr>
              <a:t>Layout</a:t>
            </a:r>
            <a:r>
              <a:rPr lang="tr-TR" dirty="0">
                <a:solidFill>
                  <a:srgbClr val="FFC000"/>
                </a:solidFill>
              </a:rPr>
              <a:t>/</a:t>
            </a:r>
            <a:r>
              <a:rPr lang="tr-TR" dirty="0" err="1">
                <a:solidFill>
                  <a:srgbClr val="FFC000"/>
                </a:solidFill>
              </a:rPr>
              <a:t>Demonstrate</a:t>
            </a:r>
            <a:r>
              <a:rPr lang="tr-TR" dirty="0">
                <a:solidFill>
                  <a:srgbClr val="FFC000"/>
                </a:solidFill>
              </a:rPr>
              <a:t> </a:t>
            </a:r>
            <a:r>
              <a:rPr lang="tr-TR" dirty="0" err="1">
                <a:solidFill>
                  <a:srgbClr val="FFC000"/>
                </a:solidFill>
              </a:rPr>
              <a:t>Block</a:t>
            </a:r>
            <a:r>
              <a:rPr lang="tr-TR" dirty="0">
                <a:solidFill>
                  <a:srgbClr val="FFC000"/>
                </a:solidFill>
              </a:rPr>
              <a:t> </a:t>
            </a:r>
            <a:r>
              <a:rPr lang="tr-TR" dirty="0" err="1">
                <a:solidFill>
                  <a:srgbClr val="FFC000"/>
                </a:solidFill>
              </a:rPr>
              <a:t>Regions</a:t>
            </a:r>
            <a:r>
              <a:rPr lang="tr-TR" dirty="0">
                <a:solidFill>
                  <a:srgbClr val="FFC000"/>
                </a:solidFill>
              </a:rPr>
              <a:t>(</a:t>
            </a:r>
            <a:r>
              <a:rPr lang="tr-TR" dirty="0" err="1">
                <a:solidFill>
                  <a:srgbClr val="FFC000"/>
                </a:solidFill>
              </a:rPr>
              <a:t>Bartik</a:t>
            </a:r>
            <a:r>
              <a:rPr lang="tr-TR" dirty="0">
                <a:solidFill>
                  <a:srgbClr val="FFC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025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895A3E7-14FE-46A4-B2B9-E8601615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2AD7D2-EE22-4CF6-9A93-F5D4398E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47EC8BB-B84B-4F7B-B790-A2E12F33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BEB7D89-1C2B-4FB2-91E5-1B93F6740730}"/>
              </a:ext>
            </a:extLst>
          </p:cNvPr>
          <p:cNvSpPr txBox="1"/>
          <p:nvPr/>
        </p:nvSpPr>
        <p:spPr>
          <a:xfrm>
            <a:off x="9623395" y="5630182"/>
            <a:ext cx="2568605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Mevcut yorum tipleri ve yönetimi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C16820B-A6CC-49CE-9537-E1D4CE22CCEA}"/>
              </a:ext>
            </a:extLst>
          </p:cNvPr>
          <p:cNvSpPr/>
          <p:nvPr/>
        </p:nvSpPr>
        <p:spPr>
          <a:xfrm>
            <a:off x="399495" y="1926454"/>
            <a:ext cx="9028590" cy="435005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0E49FAAE-8578-4832-82A8-001774EEB75C}"/>
              </a:ext>
            </a:extLst>
          </p:cNvPr>
          <p:cNvCxnSpPr>
            <a:cxnSpLocks/>
          </p:cNvCxnSpPr>
          <p:nvPr/>
        </p:nvCxnSpPr>
        <p:spPr>
          <a:xfrm flipH="1" flipV="1">
            <a:off x="9525740" y="4447713"/>
            <a:ext cx="1562471" cy="1109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F9494B10-F767-4A6E-98A0-7DB98F17422D}"/>
              </a:ext>
            </a:extLst>
          </p:cNvPr>
          <p:cNvSpPr txBox="1"/>
          <p:nvPr/>
        </p:nvSpPr>
        <p:spPr>
          <a:xfrm>
            <a:off x="5814874" y="145063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Yeni yorum tipi ekleme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418CEE2D-37D2-487C-B3EC-B338F8D9C1CE}"/>
              </a:ext>
            </a:extLst>
          </p:cNvPr>
          <p:cNvCxnSpPr>
            <a:cxnSpLocks/>
          </p:cNvCxnSpPr>
          <p:nvPr/>
        </p:nvCxnSpPr>
        <p:spPr>
          <a:xfrm flipH="1">
            <a:off x="1340529" y="1673188"/>
            <a:ext cx="4474345" cy="1313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112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55EE09-D95B-4854-AD59-E975A4A3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F3D5DC-B1EB-4CC8-BCFA-70CB073B6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FA1EAEC8-96FE-4E70-ACEF-641D9DC0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9372D140-3AAB-4F06-B3E3-BED32C080DE2}"/>
              </a:ext>
            </a:extLst>
          </p:cNvPr>
          <p:cNvSpPr txBox="1"/>
          <p:nvPr/>
        </p:nvSpPr>
        <p:spPr>
          <a:xfrm>
            <a:off x="7119405" y="2759043"/>
            <a:ext cx="4663238" cy="203132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Her zaman yeni bir tip oluştururken </a:t>
            </a:r>
            <a:r>
              <a:rPr lang="tr-TR" dirty="0" err="1">
                <a:solidFill>
                  <a:srgbClr val="FFC000"/>
                </a:solidFill>
              </a:rPr>
              <a:t>label</a:t>
            </a:r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alanına bir isim girmek zorundasınızdır ki bu isim aslında </a:t>
            </a:r>
            <a:r>
              <a:rPr lang="tr-TR" dirty="0" err="1">
                <a:solidFill>
                  <a:srgbClr val="FFFF00"/>
                </a:solidFill>
              </a:rPr>
              <a:t>Database</a:t>
            </a:r>
            <a:r>
              <a:rPr lang="tr-T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’deki</a:t>
            </a:r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yeni oluşturulacak olan tablonun adıdır ve Machine name adı altında gördüğünüz üzere bazı düzenlemelerden geçerek oluşturulur.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26C11CE9-3A34-4FD6-AF2E-38F75E5862D6}"/>
              </a:ext>
            </a:extLst>
          </p:cNvPr>
          <p:cNvCxnSpPr>
            <a:cxnSpLocks/>
          </p:cNvCxnSpPr>
          <p:nvPr/>
        </p:nvCxnSpPr>
        <p:spPr>
          <a:xfrm flipH="1" flipV="1">
            <a:off x="3149600" y="1919289"/>
            <a:ext cx="3893996" cy="11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709F01EB-FBD7-4451-B9E3-923D9DFFF95A}"/>
              </a:ext>
            </a:extLst>
          </p:cNvPr>
          <p:cNvSpPr txBox="1"/>
          <p:nvPr/>
        </p:nvSpPr>
        <p:spPr>
          <a:xfrm>
            <a:off x="2728477" y="3570777"/>
            <a:ext cx="3757188" cy="28623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Hedef varlık tipi seçerek oluşturulacak yorum tipinin hangi varlık tipleriyle kullanılacağını belirlersiniz.</a:t>
            </a:r>
          </a:p>
          <a:p>
            <a:endParaRPr lang="tr-T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Aslında bu işlem </a:t>
            </a:r>
            <a:r>
              <a:rPr lang="tr-TR" dirty="0" err="1">
                <a:solidFill>
                  <a:srgbClr val="FFFF00"/>
                </a:solidFill>
              </a:rPr>
              <a:t>database</a:t>
            </a:r>
            <a:r>
              <a:rPr lang="tr-T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’de</a:t>
            </a:r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bir ilişki oluşturmaktan başka bir şey değildir. Dolayısıyla tip yaratma işlemi tamamlandıktan sonra değiştiremezsiniz.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79D31CB3-77D2-4E2C-B22D-27F18AD294F0}"/>
              </a:ext>
            </a:extLst>
          </p:cNvPr>
          <p:cNvCxnSpPr>
            <a:cxnSpLocks/>
          </p:cNvCxnSpPr>
          <p:nvPr/>
        </p:nvCxnSpPr>
        <p:spPr>
          <a:xfrm flipH="1" flipV="1">
            <a:off x="1358509" y="3347720"/>
            <a:ext cx="1294159" cy="426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09E64EB2-5019-47DB-BDAB-82DD700DC3A6}"/>
              </a:ext>
            </a:extLst>
          </p:cNvPr>
          <p:cNvSpPr/>
          <p:nvPr/>
        </p:nvSpPr>
        <p:spPr>
          <a:xfrm>
            <a:off x="348247" y="1609437"/>
            <a:ext cx="2692609" cy="309852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E7328B5F-4CA5-4C38-AE04-0ECB744080EF}"/>
              </a:ext>
            </a:extLst>
          </p:cNvPr>
          <p:cNvSpPr/>
          <p:nvPr/>
        </p:nvSpPr>
        <p:spPr>
          <a:xfrm>
            <a:off x="345453" y="2759042"/>
            <a:ext cx="937247" cy="1076357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1736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445D78-DE11-49FD-BF80-F5D129A4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05312E-F2C8-4031-AA28-7FBF2495E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929D4A4-AF83-49F9-8F65-0B0B4156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9EDF6FC-A433-4C73-852B-3C859FCC7660}"/>
              </a:ext>
            </a:extLst>
          </p:cNvPr>
          <p:cNvSpPr txBox="1"/>
          <p:nvPr/>
        </p:nvSpPr>
        <p:spPr>
          <a:xfrm>
            <a:off x="6897948" y="5478140"/>
            <a:ext cx="5086905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Kullanıcılardan </a:t>
            </a:r>
            <a:r>
              <a:rPr lang="tr-T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feedback</a:t>
            </a:r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almak ve benzeri amaçlar için kullanılan modül, sıklıkla iletişim ortamları oluşturmak için de kullanılır.</a:t>
            </a:r>
          </a:p>
        </p:txBody>
      </p:sp>
    </p:spTree>
    <p:extLst>
      <p:ext uri="{BB962C8B-B14F-4D97-AF65-F5344CB8AC3E}">
        <p14:creationId xmlns:p14="http://schemas.microsoft.com/office/powerpoint/2010/main" val="1749607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7A821B0-4746-4FD5-9F1C-F937A7C7D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C8EC1-5C39-4904-9594-7B982DCA4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2A3BE66-D3D0-46AB-8E13-30645ECFA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2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CA17654-9ADB-4022-BDB5-5C78AA5795CF}"/>
              </a:ext>
            </a:extLst>
          </p:cNvPr>
          <p:cNvSpPr txBox="1"/>
          <p:nvPr/>
        </p:nvSpPr>
        <p:spPr>
          <a:xfrm>
            <a:off x="3462291" y="1393993"/>
            <a:ext cx="840295" cy="21544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Form tipi, ismi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4F19D594-B57C-484D-B5BE-15EE5A4BA7A6}"/>
              </a:ext>
            </a:extLst>
          </p:cNvPr>
          <p:cNvCxnSpPr>
            <a:cxnSpLocks/>
          </p:cNvCxnSpPr>
          <p:nvPr/>
        </p:nvCxnSpPr>
        <p:spPr>
          <a:xfrm flipH="1">
            <a:off x="810001" y="1533698"/>
            <a:ext cx="2552324" cy="110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123F565-D6C2-4B68-B22C-1672AC460FEC}"/>
              </a:ext>
            </a:extLst>
          </p:cNvPr>
          <p:cNvSpPr txBox="1"/>
          <p:nvPr/>
        </p:nvSpPr>
        <p:spPr>
          <a:xfrm>
            <a:off x="5352268" y="1652523"/>
            <a:ext cx="185429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Alıcılar; kullanıcıların yazdıkları mesajın veya doldurdukları formun iletileceği hedef</a:t>
            </a:r>
          </a:p>
        </p:txBody>
      </p: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ED500B4E-B2DD-447A-BC31-5424AB96DF80}"/>
              </a:ext>
            </a:extLst>
          </p:cNvPr>
          <p:cNvCxnSpPr>
            <a:cxnSpLocks/>
          </p:cNvCxnSpPr>
          <p:nvPr/>
        </p:nvCxnSpPr>
        <p:spPr>
          <a:xfrm flipH="1">
            <a:off x="895350" y="1883355"/>
            <a:ext cx="4364714" cy="215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E4256EB-0A1B-422A-9824-58A5ED3E61E6}"/>
              </a:ext>
            </a:extLst>
          </p:cNvPr>
          <p:cNvSpPr txBox="1"/>
          <p:nvPr/>
        </p:nvSpPr>
        <p:spPr>
          <a:xfrm>
            <a:off x="5352268" y="2349073"/>
            <a:ext cx="3516437" cy="33855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Kullanıcının, mesajı gönderdikten sonra alacağı geribildirim (mesajınız iletildi gibi…)</a:t>
            </a: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39D041EB-E632-4561-8ACD-86C845BF3FF7}"/>
              </a:ext>
            </a:extLst>
          </p:cNvPr>
          <p:cNvCxnSpPr>
            <a:cxnSpLocks/>
          </p:cNvCxnSpPr>
          <p:nvPr/>
        </p:nvCxnSpPr>
        <p:spPr>
          <a:xfrm flipH="1">
            <a:off x="810000" y="2523040"/>
            <a:ext cx="4450064" cy="401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A3E53C45-F63B-4C08-9FD9-13F26B0967D8}"/>
              </a:ext>
            </a:extLst>
          </p:cNvPr>
          <p:cNvSpPr txBox="1"/>
          <p:nvPr/>
        </p:nvSpPr>
        <p:spPr>
          <a:xfrm>
            <a:off x="5640309" y="3684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C702FC88-B10D-486A-A609-BED230371362}"/>
              </a:ext>
            </a:extLst>
          </p:cNvPr>
          <p:cNvSpPr txBox="1"/>
          <p:nvPr/>
        </p:nvSpPr>
        <p:spPr>
          <a:xfrm>
            <a:off x="5348576" y="3242898"/>
            <a:ext cx="3516437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Kullanıcının, mesajı gönderdikten sonra yönlendirileceği sayfa veya herhangi bir içerik adresi</a:t>
            </a: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857B764D-1EEB-43AC-80CD-CBED2873DCBE}"/>
              </a:ext>
            </a:extLst>
          </p:cNvPr>
          <p:cNvCxnSpPr>
            <a:cxnSpLocks/>
          </p:cNvCxnSpPr>
          <p:nvPr/>
        </p:nvCxnSpPr>
        <p:spPr>
          <a:xfrm flipH="1">
            <a:off x="950614" y="3442519"/>
            <a:ext cx="4309450" cy="345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1C730210-24D1-4775-9C48-62C93488A2D6}"/>
              </a:ext>
            </a:extLst>
          </p:cNvPr>
          <p:cNvSpPr txBox="1"/>
          <p:nvPr/>
        </p:nvSpPr>
        <p:spPr>
          <a:xfrm>
            <a:off x="5348576" y="4072496"/>
            <a:ext cx="3076483" cy="21544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Gönderilen mesaja otomatik olarak verilecek cevap metni</a:t>
            </a:r>
          </a:p>
        </p:txBody>
      </p: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FC2897B3-B8EF-409D-9D35-D384CF34BF1D}"/>
              </a:ext>
            </a:extLst>
          </p:cNvPr>
          <p:cNvCxnSpPr>
            <a:cxnSpLocks/>
          </p:cNvCxnSpPr>
          <p:nvPr/>
        </p:nvCxnSpPr>
        <p:spPr>
          <a:xfrm flipH="1" flipV="1">
            <a:off x="818712" y="4180218"/>
            <a:ext cx="4441352" cy="15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Dikdörtgen 16">
            <a:extLst>
              <a:ext uri="{FF2B5EF4-FFF2-40B4-BE49-F238E27FC236}">
                <a16:creationId xmlns:a16="http://schemas.microsoft.com/office/drawing/2014/main" id="{CD30A5E6-A997-45A6-B946-F7BDCC8E77CF}"/>
              </a:ext>
            </a:extLst>
          </p:cNvPr>
          <p:cNvSpPr/>
          <p:nvPr/>
        </p:nvSpPr>
        <p:spPr>
          <a:xfrm>
            <a:off x="348248" y="1609437"/>
            <a:ext cx="385178" cy="125659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6482CC7C-9119-4CA8-B493-B7C669972DDB}"/>
              </a:ext>
            </a:extLst>
          </p:cNvPr>
          <p:cNvSpPr/>
          <p:nvPr/>
        </p:nvSpPr>
        <p:spPr>
          <a:xfrm>
            <a:off x="372218" y="2031160"/>
            <a:ext cx="446494" cy="145858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0B5997A6-E3A0-40EC-96A5-EC5B9E88BB39}"/>
              </a:ext>
            </a:extLst>
          </p:cNvPr>
          <p:cNvSpPr/>
          <p:nvPr/>
        </p:nvSpPr>
        <p:spPr>
          <a:xfrm>
            <a:off x="372218" y="2851340"/>
            <a:ext cx="361208" cy="145858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84DCAAF3-78EE-4458-94B5-2EC69D9851CB}"/>
              </a:ext>
            </a:extLst>
          </p:cNvPr>
          <p:cNvSpPr/>
          <p:nvPr/>
        </p:nvSpPr>
        <p:spPr>
          <a:xfrm>
            <a:off x="372218" y="3704965"/>
            <a:ext cx="523132" cy="96882"/>
          </a:xfrm>
          <a:prstGeom prst="rect">
            <a:avLst/>
          </a:prstGeom>
          <a:solidFill>
            <a:schemeClr val="accent6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1D4F4861-CF22-419A-ACE7-FCB02482099B}"/>
              </a:ext>
            </a:extLst>
          </p:cNvPr>
          <p:cNvSpPr/>
          <p:nvPr/>
        </p:nvSpPr>
        <p:spPr>
          <a:xfrm>
            <a:off x="372218" y="4132450"/>
            <a:ext cx="446494" cy="125658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7863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8C9EBC-944E-47BC-B7C6-A86CAC46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68CCA6-DB98-492E-843F-EFA3DB1D2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0EAB577-56FA-4686-9CC1-FECDD82E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9E704025-BB35-4506-9D21-2DF0FBB289EE}"/>
              </a:ext>
            </a:extLst>
          </p:cNvPr>
          <p:cNvSpPr/>
          <p:nvPr/>
        </p:nvSpPr>
        <p:spPr>
          <a:xfrm>
            <a:off x="488887" y="2136618"/>
            <a:ext cx="11488848" cy="3177766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927845B-AD01-44E5-96A8-F6AEA8012B22}"/>
              </a:ext>
            </a:extLst>
          </p:cNvPr>
          <p:cNvSpPr txBox="1"/>
          <p:nvPr/>
        </p:nvSpPr>
        <p:spPr>
          <a:xfrm>
            <a:off x="8713960" y="1174284"/>
            <a:ext cx="2343911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içerik tipleri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71309239-49FF-40C3-88E5-EF642F2FBE82}"/>
              </a:ext>
            </a:extLst>
          </p:cNvPr>
          <p:cNvCxnSpPr>
            <a:cxnSpLocks/>
          </p:cNvCxnSpPr>
          <p:nvPr/>
        </p:nvCxnSpPr>
        <p:spPr>
          <a:xfrm flipH="1">
            <a:off x="7641125" y="1543616"/>
            <a:ext cx="2145671" cy="499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044295A-95B9-4E57-AE71-14F88B86916B}"/>
              </a:ext>
            </a:extLst>
          </p:cNvPr>
          <p:cNvSpPr txBox="1"/>
          <p:nvPr/>
        </p:nvSpPr>
        <p:spPr>
          <a:xfrm>
            <a:off x="4672372" y="1141841"/>
            <a:ext cx="28472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Yeni içerik tipi oluşturma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B0B2E730-5A26-4D1D-966C-E16A754641E8}"/>
              </a:ext>
            </a:extLst>
          </p:cNvPr>
          <p:cNvCxnSpPr/>
          <p:nvPr/>
        </p:nvCxnSpPr>
        <p:spPr>
          <a:xfrm flipH="1">
            <a:off x="1466661" y="1358950"/>
            <a:ext cx="3205711" cy="587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0D0F59D0-7BE8-4A3E-94BB-61B5CD0B8A17}"/>
              </a:ext>
            </a:extLst>
          </p:cNvPr>
          <p:cNvSpPr/>
          <p:nvPr/>
        </p:nvSpPr>
        <p:spPr>
          <a:xfrm>
            <a:off x="488887" y="1864825"/>
            <a:ext cx="920813" cy="225025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0776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9DCB16-E549-4537-9E9E-91B8691C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529DA0-4E79-4F82-B9CF-FBDDC22EB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306EAFF-21B4-4BAC-8E85-1CC5E56A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13E6BBB-50BE-4B20-991B-66B61FF0D359}"/>
              </a:ext>
            </a:extLst>
          </p:cNvPr>
          <p:cNvSpPr txBox="1"/>
          <p:nvPr/>
        </p:nvSpPr>
        <p:spPr>
          <a:xfrm>
            <a:off x="5323437" y="1547907"/>
            <a:ext cx="195277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İçerik tipinin ismi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595B48FD-7D63-4E93-9174-9853906F8E0E}"/>
              </a:ext>
            </a:extLst>
          </p:cNvPr>
          <p:cNvCxnSpPr>
            <a:cxnSpLocks/>
          </p:cNvCxnSpPr>
          <p:nvPr/>
        </p:nvCxnSpPr>
        <p:spPr>
          <a:xfrm flipH="1">
            <a:off x="879475" y="1732573"/>
            <a:ext cx="4344375" cy="316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BB65FA17-A56E-4F89-84C7-8594E4B7745B}"/>
              </a:ext>
            </a:extLst>
          </p:cNvPr>
          <p:cNvSpPr txBox="1"/>
          <p:nvPr/>
        </p:nvSpPr>
        <p:spPr>
          <a:xfrm>
            <a:off x="8292974" y="1538020"/>
            <a:ext cx="271741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İçerik tipi için açıklama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5563401F-9435-4339-8F64-2F6084E51ECC}"/>
              </a:ext>
            </a:extLst>
          </p:cNvPr>
          <p:cNvCxnSpPr>
            <a:cxnSpLocks/>
          </p:cNvCxnSpPr>
          <p:nvPr/>
        </p:nvCxnSpPr>
        <p:spPr>
          <a:xfrm flipH="1">
            <a:off x="1038538" y="1888743"/>
            <a:ext cx="7152962" cy="699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BF5F7BE-49F6-42F4-AA61-8C3FE43C1E42}"/>
              </a:ext>
            </a:extLst>
          </p:cNvPr>
          <p:cNvSpPr txBox="1"/>
          <p:nvPr/>
        </p:nvSpPr>
        <p:spPr>
          <a:xfrm>
            <a:off x="8292974" y="2844225"/>
            <a:ext cx="3051017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Bu içerik tipinde oluşturulacak yeni içeriğin başlığı</a:t>
            </a:r>
            <a:r>
              <a:rPr lang="tr-TR" sz="800" dirty="0">
                <a:solidFill>
                  <a:srgbClr val="FFFF00"/>
                </a:solidFill>
              </a:rPr>
              <a:t> (içeriği oluştururken bu isim altına içeriğin gerçek adını yazarsınız)</a:t>
            </a:r>
          </a:p>
          <a:p>
            <a:r>
              <a:rPr lang="tr-TR" sz="800" dirty="0">
                <a:solidFill>
                  <a:schemeClr val="bg1"/>
                </a:solidFill>
              </a:rPr>
              <a:t>Örnek: içerik tipinin ismi şiir, başlık alanı etiketi şiir adı, içeriğin adı da ‘‘8.10 Vapuru’’ olabilir.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D64D8709-D75C-4A94-A632-80627EA93C4A}"/>
              </a:ext>
            </a:extLst>
          </p:cNvPr>
          <p:cNvCxnSpPr>
            <a:cxnSpLocks/>
          </p:cNvCxnSpPr>
          <p:nvPr/>
        </p:nvCxnSpPr>
        <p:spPr>
          <a:xfrm flipH="1">
            <a:off x="2978590" y="3197004"/>
            <a:ext cx="5212910" cy="542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94510FB-B10B-4CD1-9AFF-770730B4633E}"/>
              </a:ext>
            </a:extLst>
          </p:cNvPr>
          <p:cNvSpPr txBox="1"/>
          <p:nvPr/>
        </p:nvSpPr>
        <p:spPr>
          <a:xfrm>
            <a:off x="8292974" y="3804163"/>
            <a:ext cx="3501280" cy="2154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İçeriği oluştururken ön izleme yapma </a:t>
            </a:r>
            <a:r>
              <a:rPr lang="tr-TR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tr-TR" sz="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Optimal’ı</a:t>
            </a:r>
            <a:r>
              <a:rPr lang="tr-TR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seçmenizi öneririm.)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3F526E07-54A2-44CB-BA4C-12C2DFEBD62F}"/>
              </a:ext>
            </a:extLst>
          </p:cNvPr>
          <p:cNvCxnSpPr>
            <a:cxnSpLocks/>
          </p:cNvCxnSpPr>
          <p:nvPr/>
        </p:nvCxnSpPr>
        <p:spPr>
          <a:xfrm flipH="1">
            <a:off x="3698342" y="3941685"/>
            <a:ext cx="4493158" cy="340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Dikdörtgen 17">
            <a:extLst>
              <a:ext uri="{FF2B5EF4-FFF2-40B4-BE49-F238E27FC236}">
                <a16:creationId xmlns:a16="http://schemas.microsoft.com/office/drawing/2014/main" id="{3A99C6BC-E72E-4C97-84ED-92E0FE83E9D0}"/>
              </a:ext>
            </a:extLst>
          </p:cNvPr>
          <p:cNvSpPr/>
          <p:nvPr/>
        </p:nvSpPr>
        <p:spPr>
          <a:xfrm>
            <a:off x="2073244" y="4040542"/>
            <a:ext cx="1557196" cy="60246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30B2BC56-AD53-4228-9E83-FC35F7D93BBF}"/>
              </a:ext>
            </a:extLst>
          </p:cNvPr>
          <p:cNvSpPr txBox="1"/>
          <p:nvPr/>
        </p:nvSpPr>
        <p:spPr>
          <a:xfrm>
            <a:off x="8292974" y="4562743"/>
            <a:ext cx="330210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İçeriği oluşturma veya düzenleme esnasında kullanıcıya gösterilecek olan açıklama veya rehberlik metni </a:t>
            </a: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9B270D1-3369-4CFD-BEFD-F8F8467EEE3C}"/>
              </a:ext>
            </a:extLst>
          </p:cNvPr>
          <p:cNvCxnSpPr>
            <a:cxnSpLocks/>
          </p:cNvCxnSpPr>
          <p:nvPr/>
        </p:nvCxnSpPr>
        <p:spPr>
          <a:xfrm flipH="1">
            <a:off x="3899028" y="4732020"/>
            <a:ext cx="429247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Dikdörtgen 15">
            <a:extLst>
              <a:ext uri="{FF2B5EF4-FFF2-40B4-BE49-F238E27FC236}">
                <a16:creationId xmlns:a16="http://schemas.microsoft.com/office/drawing/2014/main" id="{A0B03D1D-5054-45BD-8209-0B5E7EF2DD7D}"/>
              </a:ext>
            </a:extLst>
          </p:cNvPr>
          <p:cNvSpPr/>
          <p:nvPr/>
        </p:nvSpPr>
        <p:spPr>
          <a:xfrm>
            <a:off x="413493" y="1977430"/>
            <a:ext cx="405219" cy="15617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69C3D916-7A7A-4449-B37A-0D2EE886669B}"/>
              </a:ext>
            </a:extLst>
          </p:cNvPr>
          <p:cNvSpPr/>
          <p:nvPr/>
        </p:nvSpPr>
        <p:spPr>
          <a:xfrm>
            <a:off x="413493" y="2502153"/>
            <a:ext cx="564281" cy="156170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B8B61FBC-2207-45D5-9BAA-A6446BCC1879}"/>
              </a:ext>
            </a:extLst>
          </p:cNvPr>
          <p:cNvSpPr/>
          <p:nvPr/>
        </p:nvSpPr>
        <p:spPr>
          <a:xfrm>
            <a:off x="2117331" y="3660996"/>
            <a:ext cx="861259" cy="143167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FCB84BA5-71F4-4A19-8858-80C1FECBDBDE}"/>
              </a:ext>
            </a:extLst>
          </p:cNvPr>
          <p:cNvSpPr/>
          <p:nvPr/>
        </p:nvSpPr>
        <p:spPr>
          <a:xfrm>
            <a:off x="2117330" y="4672647"/>
            <a:ext cx="1706957" cy="1431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491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Resim 21">
            <a:extLst>
              <a:ext uri="{FF2B5EF4-FFF2-40B4-BE49-F238E27FC236}">
                <a16:creationId xmlns:a16="http://schemas.microsoft.com/office/drawing/2014/main" id="{635A19E4-AE60-42B9-9098-1AD0188F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etin kutusu 22">
            <a:extLst>
              <a:ext uri="{FF2B5EF4-FFF2-40B4-BE49-F238E27FC236}">
                <a16:creationId xmlns:a16="http://schemas.microsoft.com/office/drawing/2014/main" id="{01D2A4BF-B035-4E14-8701-924DD5532B91}"/>
              </a:ext>
            </a:extLst>
          </p:cNvPr>
          <p:cNvSpPr txBox="1"/>
          <p:nvPr/>
        </p:nvSpPr>
        <p:spPr>
          <a:xfrm>
            <a:off x="8431731" y="2849077"/>
            <a:ext cx="334959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Sağ üstteki </a:t>
            </a:r>
            <a:r>
              <a:rPr lang="tr-TR" dirty="0" err="1">
                <a:solidFill>
                  <a:srgbClr val="00B050"/>
                </a:solidFill>
              </a:rPr>
              <a:t>Add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Application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</p:txBody>
      </p: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A3F4DA89-5C4C-497F-8C25-235F3A6E81D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10106527" y="1540042"/>
            <a:ext cx="1270534" cy="1309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3E588CF-B460-4D60-8DAC-6DC40CC8D2E9}"/>
              </a:ext>
            </a:extLst>
          </p:cNvPr>
          <p:cNvSpPr/>
          <p:nvPr/>
        </p:nvSpPr>
        <p:spPr>
          <a:xfrm>
            <a:off x="11290434" y="1049154"/>
            <a:ext cx="827772" cy="490888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20702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3EB9EDC-2AEA-45A5-9FEC-92B081A8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48FC34-39FF-4F4F-A35A-F393D65B9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10C6AFA-6309-4B29-A45C-F89DE34B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49FFD11-832B-4283-A8D7-B03879CA9AF1}"/>
              </a:ext>
            </a:extLst>
          </p:cNvPr>
          <p:cNvSpPr txBox="1"/>
          <p:nvPr/>
        </p:nvSpPr>
        <p:spPr>
          <a:xfrm>
            <a:off x="6986725" y="3693111"/>
            <a:ext cx="4836580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İçeriğin yayın ayarları 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    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*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Published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  <a:r>
              <a:rPr lang="tr-TR" sz="800" dirty="0">
                <a:solidFill>
                  <a:schemeClr val="bg1"/>
                </a:solidFill>
              </a:rPr>
              <a:t> Yayında, gösterimde olmasını sağlar.</a:t>
            </a:r>
          </a:p>
          <a:p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*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Promoted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to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front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Page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Ana sayfada </a:t>
            </a:r>
            <a:r>
              <a:rPr lang="tr-TR" sz="800" dirty="0" err="1">
                <a:solidFill>
                  <a:schemeClr val="bg1"/>
                </a:solidFill>
              </a:rPr>
              <a:t>teaser</a:t>
            </a:r>
            <a:r>
              <a:rPr lang="tr-TR" sz="800" dirty="0">
                <a:solidFill>
                  <a:schemeClr val="bg1"/>
                </a:solidFill>
              </a:rPr>
              <a:t> şeklinde gösterimini sağlar.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    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*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Sticky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at top of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lists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Her zaman en başta gösterilmesini sağlar.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    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*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Create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new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revision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Bir revizyon yedeği sağlar. </a:t>
            </a:r>
            <a:r>
              <a:rPr lang="tr-TR" sz="800" dirty="0">
                <a:solidFill>
                  <a:schemeClr val="accent1">
                    <a:lumMod val="50000"/>
                  </a:schemeClr>
                </a:solidFill>
              </a:rPr>
              <a:t>(ilk yayından veya düzenlemeden sonra</a:t>
            </a:r>
          </a:p>
          <a:p>
            <a:r>
              <a:rPr lang="tr-TR" sz="800" dirty="0">
                <a:solidFill>
                  <a:schemeClr val="accent1">
                    <a:lumMod val="50000"/>
                  </a:schemeClr>
                </a:solidFill>
              </a:rPr>
              <a:t> bu revizyona geri dönebilirsiniz.)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5CCEA19-F686-487D-8ED2-BEE152D4E596}"/>
              </a:ext>
            </a:extLst>
          </p:cNvPr>
          <p:cNvSpPr/>
          <p:nvPr/>
        </p:nvSpPr>
        <p:spPr>
          <a:xfrm>
            <a:off x="2157274" y="3693111"/>
            <a:ext cx="1136342" cy="71021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03F0DD25-26EF-4FA9-9700-FBABCF990984}"/>
              </a:ext>
            </a:extLst>
          </p:cNvPr>
          <p:cNvCxnSpPr>
            <a:cxnSpLocks/>
          </p:cNvCxnSpPr>
          <p:nvPr/>
        </p:nvCxnSpPr>
        <p:spPr>
          <a:xfrm flipH="1">
            <a:off x="3400149" y="4057095"/>
            <a:ext cx="35111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407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549BF75-1EB1-42B5-A0E6-483445A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FF3ECD-5524-464E-8365-13BFF0F89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8DD496-F90D-476C-9099-059C15600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F5D91D8-ADC5-4384-9A3D-27B3B28DB34C}"/>
              </a:ext>
            </a:extLst>
          </p:cNvPr>
          <p:cNvSpPr txBox="1"/>
          <p:nvPr/>
        </p:nvSpPr>
        <p:spPr>
          <a:xfrm>
            <a:off x="5540955" y="4789796"/>
            <a:ext cx="652774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Yayıncının, yazarın kullanıcı adını ve yayın tarihini gösterir.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CA6FD72-4975-438B-9763-CADCA34E67F1}"/>
              </a:ext>
            </a:extLst>
          </p:cNvPr>
          <p:cNvCxnSpPr>
            <a:cxnSpLocks/>
          </p:cNvCxnSpPr>
          <p:nvPr/>
        </p:nvCxnSpPr>
        <p:spPr>
          <a:xfrm flipH="1" flipV="1">
            <a:off x="4427621" y="4090126"/>
            <a:ext cx="1405288" cy="626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ED6C2B01-83C8-4A19-9739-96FC8ED9CD66}"/>
              </a:ext>
            </a:extLst>
          </p:cNvPr>
          <p:cNvSpPr/>
          <p:nvPr/>
        </p:nvSpPr>
        <p:spPr>
          <a:xfrm>
            <a:off x="2138024" y="3567983"/>
            <a:ext cx="2482102" cy="472559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2042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366EFAB-5491-4E20-8E51-6837DDF6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A1B317-E325-4239-9026-99B5D2D8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5D3441EB-9AD0-489B-B186-B93BFCB6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8BFE398-7410-40AB-B432-93ADF7ABEFAF}"/>
              </a:ext>
            </a:extLst>
          </p:cNvPr>
          <p:cNvSpPr txBox="1"/>
          <p:nvPr/>
        </p:nvSpPr>
        <p:spPr>
          <a:xfrm>
            <a:off x="6374169" y="2699134"/>
            <a:ext cx="369311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içerik türüne ait bağlantıların yer alabileceği menüler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53BD5D02-0FF3-4AAF-B3C3-CA7228842004}"/>
              </a:ext>
            </a:extLst>
          </p:cNvPr>
          <p:cNvCxnSpPr>
            <a:cxnSpLocks/>
          </p:cNvCxnSpPr>
          <p:nvPr/>
        </p:nvCxnSpPr>
        <p:spPr>
          <a:xfrm flipH="1">
            <a:off x="3429000" y="3103907"/>
            <a:ext cx="2867025" cy="801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B955C721-42AE-41AA-BF9F-FDC34A7EFA94}"/>
              </a:ext>
            </a:extLst>
          </p:cNvPr>
          <p:cNvSpPr/>
          <p:nvPr/>
        </p:nvSpPr>
        <p:spPr>
          <a:xfrm>
            <a:off x="2148396" y="3717376"/>
            <a:ext cx="1162975" cy="80135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5B57511-4616-4360-8820-636A2F8ECA5D}"/>
              </a:ext>
            </a:extLst>
          </p:cNvPr>
          <p:cNvSpPr txBox="1"/>
          <p:nvPr/>
        </p:nvSpPr>
        <p:spPr>
          <a:xfrm>
            <a:off x="6374169" y="3754093"/>
            <a:ext cx="4617531" cy="147732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İçerik için oluşturulacak herhangi bir link için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olarak, bu linkin hangi menüde bulunacağını belirtir. </a:t>
            </a:r>
          </a:p>
          <a:p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(Ancak link oluştururken bunu tabii ki değiştirebilirsiniz.)</a:t>
            </a: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F5E8F5C2-1F83-498C-B32F-48929BF808E2}"/>
              </a:ext>
            </a:extLst>
          </p:cNvPr>
          <p:cNvCxnSpPr>
            <a:cxnSpLocks/>
          </p:cNvCxnSpPr>
          <p:nvPr/>
        </p:nvCxnSpPr>
        <p:spPr>
          <a:xfrm flipH="1">
            <a:off x="2840831" y="4518734"/>
            <a:ext cx="3455194" cy="450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CF2B48B3-5F9B-4724-804B-77913BDBAD7E}"/>
              </a:ext>
            </a:extLst>
          </p:cNvPr>
          <p:cNvSpPr/>
          <p:nvPr/>
        </p:nvSpPr>
        <p:spPr>
          <a:xfrm>
            <a:off x="2215773" y="4819650"/>
            <a:ext cx="584577" cy="419100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5091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333B2C8-86CF-497B-9C55-B9F4D61C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3E362A-3F61-48FF-A2C2-29F7E807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2573515-E7D2-48E7-A480-14F96E88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677667A8-4944-400B-8DD1-C699BD7E3FBC}"/>
              </a:ext>
            </a:extLst>
          </p:cNvPr>
          <p:cNvSpPr/>
          <p:nvPr/>
        </p:nvSpPr>
        <p:spPr>
          <a:xfrm>
            <a:off x="488887" y="2851842"/>
            <a:ext cx="9650994" cy="2915215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97E1D40-E580-4DC4-8344-F21424D39BF2}"/>
              </a:ext>
            </a:extLst>
          </p:cNvPr>
          <p:cNvSpPr txBox="1"/>
          <p:nvPr/>
        </p:nvSpPr>
        <p:spPr>
          <a:xfrm>
            <a:off x="9641940" y="1322734"/>
            <a:ext cx="1602464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İçeriğe ait mevcut alanlar. </a:t>
            </a:r>
            <a:r>
              <a:rPr lang="tr-TR" sz="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(Daha fazla alan ekleyerek içerik tipini özelleştirmek için </a:t>
            </a:r>
            <a:r>
              <a:rPr lang="tr-TR" sz="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add</a:t>
            </a:r>
            <a:r>
              <a:rPr lang="tr-TR" sz="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field’a</a:t>
            </a:r>
            <a:r>
              <a:rPr lang="tr-TR" sz="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tıklıyoruz)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EE9D559D-B331-42D8-90F7-D62366B716EF}"/>
              </a:ext>
            </a:extLst>
          </p:cNvPr>
          <p:cNvCxnSpPr/>
          <p:nvPr/>
        </p:nvCxnSpPr>
        <p:spPr>
          <a:xfrm flipH="1">
            <a:off x="8609846" y="1842352"/>
            <a:ext cx="914400" cy="917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84BE5F02-7234-4EA2-86A5-48EE8E1B4D63}"/>
              </a:ext>
            </a:extLst>
          </p:cNvPr>
          <p:cNvCxnSpPr>
            <a:cxnSpLocks/>
          </p:cNvCxnSpPr>
          <p:nvPr/>
        </p:nvCxnSpPr>
        <p:spPr>
          <a:xfrm flipH="1">
            <a:off x="1249378" y="1729212"/>
            <a:ext cx="8274869" cy="917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C23720CE-5D5D-4FE4-8A1D-566DACFC5EBD}"/>
              </a:ext>
            </a:extLst>
          </p:cNvPr>
          <p:cNvSpPr/>
          <p:nvPr/>
        </p:nvSpPr>
        <p:spPr>
          <a:xfrm>
            <a:off x="432502" y="2572614"/>
            <a:ext cx="699182" cy="220592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9551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C9D1E4F-B637-43DE-9679-7F1D302F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820DEF-AA6C-464B-B0C9-98CACC285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AA45C5B-EB50-4AD7-935C-4B208FB4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D160180-FC2A-43C3-B129-5AAD2D055C6F}"/>
              </a:ext>
            </a:extLst>
          </p:cNvPr>
          <p:cNvSpPr txBox="1"/>
          <p:nvPr/>
        </p:nvSpPr>
        <p:spPr>
          <a:xfrm>
            <a:off x="5699464" y="3429000"/>
            <a:ext cx="6282489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Yeni eklenecek alanın seçimi</a:t>
            </a:r>
          </a:p>
          <a:p>
            <a:r>
              <a:rPr lang="tr-TR" dirty="0">
                <a:solidFill>
                  <a:srgbClr val="00B050"/>
                </a:solidFill>
              </a:rPr>
              <a:t>(Bu listedeki opsiyonlar modül ekleyerek genişletilebilir.)</a:t>
            </a:r>
          </a:p>
          <a:p>
            <a:r>
              <a:rPr lang="tr-TR" dirty="0" err="1">
                <a:solidFill>
                  <a:srgbClr val="FF0000"/>
                </a:solidFill>
              </a:rPr>
              <a:t>Bkz</a:t>
            </a:r>
            <a:r>
              <a:rPr lang="tr-TR" dirty="0">
                <a:solidFill>
                  <a:srgbClr val="FF0000"/>
                </a:solidFill>
              </a:rPr>
              <a:t>: </a:t>
            </a:r>
            <a:r>
              <a:rPr lang="tr-TR" dirty="0" err="1">
                <a:solidFill>
                  <a:srgbClr val="FF0000"/>
                </a:solidFill>
              </a:rPr>
              <a:t>Extend</a:t>
            </a:r>
            <a:r>
              <a:rPr lang="tr-TR" dirty="0">
                <a:solidFill>
                  <a:srgbClr val="FF0000"/>
                </a:solidFill>
              </a:rPr>
              <a:t>/</a:t>
            </a:r>
            <a:r>
              <a:rPr lang="tr-TR" dirty="0" err="1">
                <a:solidFill>
                  <a:srgbClr val="FF0000"/>
                </a:solidFill>
              </a:rPr>
              <a:t>Install</a:t>
            </a:r>
            <a:r>
              <a:rPr lang="tr-TR" dirty="0">
                <a:solidFill>
                  <a:srgbClr val="FF0000"/>
                </a:solidFill>
              </a:rPr>
              <a:t> New </a:t>
            </a:r>
            <a:r>
              <a:rPr lang="tr-TR" dirty="0" err="1">
                <a:solidFill>
                  <a:srgbClr val="FF0000"/>
                </a:solidFill>
              </a:rPr>
              <a:t>Module</a:t>
            </a:r>
            <a:endParaRPr lang="tr-TR" dirty="0">
              <a:solidFill>
                <a:srgbClr val="FF0000"/>
              </a:solidFill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1CFA2EF1-1C15-4EF4-A73C-9B1AF7AC1417}"/>
              </a:ext>
            </a:extLst>
          </p:cNvPr>
          <p:cNvCxnSpPr/>
          <p:nvPr/>
        </p:nvCxnSpPr>
        <p:spPr>
          <a:xfrm flipH="1" flipV="1">
            <a:off x="2583402" y="3364637"/>
            <a:ext cx="2982897" cy="488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35C6C970-90E4-4A2E-97AB-3446C492B3C4}"/>
              </a:ext>
            </a:extLst>
          </p:cNvPr>
          <p:cNvSpPr/>
          <p:nvPr/>
        </p:nvSpPr>
        <p:spPr>
          <a:xfrm>
            <a:off x="462470" y="2008399"/>
            <a:ext cx="1935449" cy="295412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4804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095EAEF-5EB4-47BD-B530-2A9A024C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F89C30-48E8-4EB4-9D83-CB63D8E54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E318B1D-B3E1-4736-8DFA-73B19500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D073B7A-3B43-4F8A-9ED4-407D925171AD}"/>
              </a:ext>
            </a:extLst>
          </p:cNvPr>
          <p:cNvSpPr txBox="1"/>
          <p:nvPr/>
        </p:nvSpPr>
        <p:spPr>
          <a:xfrm>
            <a:off x="4457610" y="4040542"/>
            <a:ext cx="655500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Önceden oluşturduğunuz alanlardan seçim yapabilirsiniz.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04B40FB0-EDE9-4784-837C-40B179A7E4CF}"/>
              </a:ext>
            </a:extLst>
          </p:cNvPr>
          <p:cNvCxnSpPr/>
          <p:nvPr/>
        </p:nvCxnSpPr>
        <p:spPr>
          <a:xfrm flipH="1" flipV="1">
            <a:off x="4039340" y="2743200"/>
            <a:ext cx="2929631" cy="1209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904A8022-516C-4159-BAA4-98A8BBE3F37D}"/>
              </a:ext>
            </a:extLst>
          </p:cNvPr>
          <p:cNvSpPr/>
          <p:nvPr/>
        </p:nvSpPr>
        <p:spPr>
          <a:xfrm>
            <a:off x="2639137" y="2002876"/>
            <a:ext cx="1358187" cy="74032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0863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D055AB6-F278-48EB-8734-67E975D4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B5C3DC-8E78-4B3A-BEA7-F8388B73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F4B3223-9A60-4E92-A22D-8308033C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0D74D51-B5B7-4A3D-91C0-C5FBD5FC0283}"/>
              </a:ext>
            </a:extLst>
          </p:cNvPr>
          <p:cNvSpPr txBox="1"/>
          <p:nvPr/>
        </p:nvSpPr>
        <p:spPr>
          <a:xfrm>
            <a:off x="5140171" y="3231472"/>
            <a:ext cx="285366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Seçilen alan tipi için isim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20DCC36-BF51-45C6-B200-93441248CF5C}"/>
              </a:ext>
            </a:extLst>
          </p:cNvPr>
          <p:cNvCxnSpPr/>
          <p:nvPr/>
        </p:nvCxnSpPr>
        <p:spPr>
          <a:xfrm flipH="1" flipV="1">
            <a:off x="1358283" y="3000652"/>
            <a:ext cx="3604334" cy="42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C6857971-1657-48D0-B03A-277659E34162}"/>
              </a:ext>
            </a:extLst>
          </p:cNvPr>
          <p:cNvSpPr/>
          <p:nvPr/>
        </p:nvSpPr>
        <p:spPr>
          <a:xfrm>
            <a:off x="457200" y="2872826"/>
            <a:ext cx="873125" cy="197399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8183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F1AA1F-8C67-498E-89EE-C3AA2729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44D890-03C8-4839-A158-CC0105476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694ED17-C83C-48DF-A8EA-222AFECD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0C8A7BF-E945-4B44-A822-976E21C05D20}"/>
              </a:ext>
            </a:extLst>
          </p:cNvPr>
          <p:cNvSpPr txBox="1"/>
          <p:nvPr/>
        </p:nvSpPr>
        <p:spPr>
          <a:xfrm>
            <a:off x="5255581" y="3240350"/>
            <a:ext cx="47724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İzin verilen en fazla </a:t>
            </a:r>
            <a:r>
              <a:rPr lang="tr-TR" dirty="0" err="1">
                <a:solidFill>
                  <a:schemeClr val="bg1"/>
                </a:solidFill>
              </a:rPr>
              <a:t>boolean</a:t>
            </a:r>
            <a:r>
              <a:rPr lang="tr-TR" dirty="0">
                <a:solidFill>
                  <a:schemeClr val="bg1"/>
                </a:solidFill>
              </a:rPr>
              <a:t> değer adedi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49A1799D-0F36-4AFB-8A91-B9EFE721E4C0}"/>
              </a:ext>
            </a:extLst>
          </p:cNvPr>
          <p:cNvCxnSpPr>
            <a:cxnSpLocks/>
          </p:cNvCxnSpPr>
          <p:nvPr/>
        </p:nvCxnSpPr>
        <p:spPr>
          <a:xfrm flipH="1" flipV="1">
            <a:off x="2273301" y="2806700"/>
            <a:ext cx="2877819" cy="523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F2ACDCD6-1EDA-4BC4-810C-4C0C307273EA}"/>
              </a:ext>
            </a:extLst>
          </p:cNvPr>
          <p:cNvSpPr/>
          <p:nvPr/>
        </p:nvSpPr>
        <p:spPr>
          <a:xfrm>
            <a:off x="1115936" y="2623658"/>
            <a:ext cx="1121238" cy="18304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597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CFA549E-2833-4E6C-9433-2400407A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951ADB-3DD0-4873-838C-C08CCD12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9252C8A-3817-4962-9D7D-9FB485CF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7DD02E1-40E8-4B67-B694-57EE5327C1E2}"/>
              </a:ext>
            </a:extLst>
          </p:cNvPr>
          <p:cNvSpPr txBox="1"/>
          <p:nvPr/>
        </p:nvSpPr>
        <p:spPr>
          <a:xfrm>
            <a:off x="5196689" y="1325782"/>
            <a:ext cx="6797054" cy="92333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Seçilen alana ait özel bir isim girebilirsiniz.</a:t>
            </a:r>
          </a:p>
          <a:p>
            <a:r>
              <a:rPr lang="tr-TR" dirty="0">
                <a:solidFill>
                  <a:schemeClr val="bg1"/>
                </a:solidFill>
              </a:rPr>
              <a:t>Önceki girilen isim bu alanın makine adı idi.</a:t>
            </a:r>
          </a:p>
          <a:p>
            <a:r>
              <a:rPr lang="tr-TR" dirty="0">
                <a:solidFill>
                  <a:schemeClr val="bg1"/>
                </a:solidFill>
              </a:rPr>
              <a:t>Yani </a:t>
            </a:r>
            <a:r>
              <a:rPr lang="tr-TR" dirty="0" err="1">
                <a:solidFill>
                  <a:schemeClr val="bg1"/>
                </a:solidFill>
              </a:rPr>
              <a:t>database</a:t>
            </a:r>
            <a:r>
              <a:rPr lang="tr-TR" dirty="0">
                <a:solidFill>
                  <a:schemeClr val="bg1"/>
                </a:solidFill>
              </a:rPr>
              <a:t> tablosundaki </a:t>
            </a:r>
            <a:r>
              <a:rPr lang="tr-TR" dirty="0" err="1">
                <a:solidFill>
                  <a:schemeClr val="bg1"/>
                </a:solidFill>
              </a:rPr>
              <a:t>attribute</a:t>
            </a:r>
            <a:r>
              <a:rPr lang="tr-TR" dirty="0">
                <a:solidFill>
                  <a:schemeClr val="bg1"/>
                </a:solidFill>
              </a:rPr>
              <a:t> ismi gibi düşünülebilir.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94A0AD1-E51B-472E-A70C-4EECAF7D123B}"/>
              </a:ext>
            </a:extLst>
          </p:cNvPr>
          <p:cNvCxnSpPr>
            <a:cxnSpLocks/>
          </p:cNvCxnSpPr>
          <p:nvPr/>
        </p:nvCxnSpPr>
        <p:spPr>
          <a:xfrm flipH="1">
            <a:off x="818713" y="1877727"/>
            <a:ext cx="4294825" cy="767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78501675-06AA-4F8A-8EB5-4390FA58E69D}"/>
              </a:ext>
            </a:extLst>
          </p:cNvPr>
          <p:cNvSpPr txBox="1"/>
          <p:nvPr/>
        </p:nvSpPr>
        <p:spPr>
          <a:xfrm>
            <a:off x="5196689" y="2682584"/>
            <a:ext cx="4830168" cy="64633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Kullanıcıya, bu alanı doldururken rehberlik</a:t>
            </a:r>
          </a:p>
          <a:p>
            <a:r>
              <a:rPr lang="tr-TR" dirty="0">
                <a:solidFill>
                  <a:schemeClr val="bg1"/>
                </a:solidFill>
              </a:rPr>
              <a:t>etmesi amacıyla girilen yardımcı metin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5D67325C-1FC3-4FAD-9A4C-2252F059EEBD}"/>
              </a:ext>
            </a:extLst>
          </p:cNvPr>
          <p:cNvCxnSpPr>
            <a:cxnSpLocks/>
          </p:cNvCxnSpPr>
          <p:nvPr/>
        </p:nvCxnSpPr>
        <p:spPr>
          <a:xfrm flipH="1">
            <a:off x="907256" y="2860792"/>
            <a:ext cx="4206282" cy="175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E5695A7E-95C5-4F72-8814-1AA13D81E50A}"/>
              </a:ext>
            </a:extLst>
          </p:cNvPr>
          <p:cNvSpPr txBox="1"/>
          <p:nvPr/>
        </p:nvSpPr>
        <p:spPr>
          <a:xfrm>
            <a:off x="5196689" y="3472764"/>
            <a:ext cx="654389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Kullanıcının bu alanı doldurması zorunlu ise işaretleyin.</a:t>
            </a:r>
          </a:p>
          <a:p>
            <a:r>
              <a:rPr lang="tr-TR" dirty="0">
                <a:solidFill>
                  <a:srgbClr val="C00000"/>
                </a:solidFill>
              </a:rPr>
              <a:t>(İşaretlenmesi durumunda kullanıcı 1 değeri vermek zorunda kalacaktır)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28005C86-8999-47F5-A141-4E363533A8AE}"/>
              </a:ext>
            </a:extLst>
          </p:cNvPr>
          <p:cNvCxnSpPr>
            <a:cxnSpLocks/>
          </p:cNvCxnSpPr>
          <p:nvPr/>
        </p:nvCxnSpPr>
        <p:spPr>
          <a:xfrm flipH="1">
            <a:off x="1186007" y="3963675"/>
            <a:ext cx="3873673" cy="369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345B798-F6D9-4B99-B1F6-A34FBB9AD394}"/>
              </a:ext>
            </a:extLst>
          </p:cNvPr>
          <p:cNvSpPr txBox="1"/>
          <p:nvPr/>
        </p:nvSpPr>
        <p:spPr>
          <a:xfrm>
            <a:off x="5196689" y="4455829"/>
            <a:ext cx="6018356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Kullanıcının herhangi bir seçim yapmaması halinde gösterilecek durum</a:t>
            </a:r>
          </a:p>
          <a:p>
            <a:r>
              <a:rPr lang="tr-TR" dirty="0">
                <a:solidFill>
                  <a:schemeClr val="tx1">
                    <a:lumMod val="85000"/>
                  </a:schemeClr>
                </a:solidFill>
              </a:rPr>
              <a:t>(Eğer tik varsa değer 1, yoksa değer 0 olacaktır.)</a:t>
            </a:r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806B1665-651B-4B4C-9FA6-03B6AA9EFEDA}"/>
              </a:ext>
            </a:extLst>
          </p:cNvPr>
          <p:cNvCxnSpPr>
            <a:cxnSpLocks/>
          </p:cNvCxnSpPr>
          <p:nvPr/>
        </p:nvCxnSpPr>
        <p:spPr>
          <a:xfrm flipH="1" flipV="1">
            <a:off x="1484769" y="4596083"/>
            <a:ext cx="3628769" cy="321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07FC6983-5B01-41F2-9371-3D2E94063034}"/>
              </a:ext>
            </a:extLst>
          </p:cNvPr>
          <p:cNvSpPr txBox="1"/>
          <p:nvPr/>
        </p:nvSpPr>
        <p:spPr>
          <a:xfrm>
            <a:off x="5196689" y="5690269"/>
            <a:ext cx="528862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1 ve 0 değerli için gösterilecek mesaj metinleri</a:t>
            </a: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49A6BF5E-70BD-46A2-A493-69A51D6213D2}"/>
              </a:ext>
            </a:extLst>
          </p:cNvPr>
          <p:cNvCxnSpPr>
            <a:cxnSpLocks/>
          </p:cNvCxnSpPr>
          <p:nvPr/>
        </p:nvCxnSpPr>
        <p:spPr>
          <a:xfrm flipH="1" flipV="1">
            <a:off x="3829617" y="5690269"/>
            <a:ext cx="1283921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3C9E5BDD-AE21-4294-A738-B9DAC9F5BED4}"/>
              </a:ext>
            </a:extLst>
          </p:cNvPr>
          <p:cNvSpPr/>
          <p:nvPr/>
        </p:nvSpPr>
        <p:spPr>
          <a:xfrm>
            <a:off x="451420" y="2592446"/>
            <a:ext cx="339156" cy="12217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762F5F32-9C4C-4AE5-BA3E-1B3EE2AC61A3}"/>
              </a:ext>
            </a:extLst>
          </p:cNvPr>
          <p:cNvSpPr/>
          <p:nvPr/>
        </p:nvSpPr>
        <p:spPr>
          <a:xfrm>
            <a:off x="446657" y="2975827"/>
            <a:ext cx="412974" cy="122179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8CAEAC8B-B809-465D-B4DD-F18A690B74A6}"/>
              </a:ext>
            </a:extLst>
          </p:cNvPr>
          <p:cNvSpPr/>
          <p:nvPr/>
        </p:nvSpPr>
        <p:spPr>
          <a:xfrm>
            <a:off x="565549" y="4272814"/>
            <a:ext cx="579832" cy="122179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5E7C8457-C478-433C-8835-EAD6CFAB701A}"/>
              </a:ext>
            </a:extLst>
          </p:cNvPr>
          <p:cNvSpPr/>
          <p:nvPr/>
        </p:nvSpPr>
        <p:spPr>
          <a:xfrm>
            <a:off x="565548" y="4541160"/>
            <a:ext cx="813195" cy="122179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8E546748-1E34-46CB-8944-4B27429D892A}"/>
              </a:ext>
            </a:extLst>
          </p:cNvPr>
          <p:cNvSpPr/>
          <p:nvPr/>
        </p:nvSpPr>
        <p:spPr>
          <a:xfrm>
            <a:off x="442939" y="5248842"/>
            <a:ext cx="3345101" cy="77339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1120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263859E-ADD9-4B04-A916-F9F0BDBB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4BEF98-F2A1-4F5E-8624-316066A06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55385BB-50D5-4414-BB9F-BC97BBF5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F61FE0C-933E-4D79-B094-1A2800E0158C}"/>
              </a:ext>
            </a:extLst>
          </p:cNvPr>
          <p:cNvSpPr txBox="1"/>
          <p:nvPr/>
        </p:nvSpPr>
        <p:spPr>
          <a:xfrm>
            <a:off x="4101484" y="2769832"/>
            <a:ext cx="3215945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Tarih gösterim tipi belirleyin.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78C46399-B656-49D9-AC75-D67243338A06}"/>
              </a:ext>
            </a:extLst>
          </p:cNvPr>
          <p:cNvCxnSpPr/>
          <p:nvPr/>
        </p:nvCxnSpPr>
        <p:spPr>
          <a:xfrm flipH="1" flipV="1">
            <a:off x="1340528" y="2814221"/>
            <a:ext cx="2610035" cy="159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3E5EFA4C-A073-4E2A-AEFE-EC6CDAA3449D}"/>
              </a:ext>
            </a:extLst>
          </p:cNvPr>
          <p:cNvSpPr/>
          <p:nvPr/>
        </p:nvSpPr>
        <p:spPr>
          <a:xfrm>
            <a:off x="439966" y="2542055"/>
            <a:ext cx="843528" cy="48689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129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668AA14-ED46-45CA-9A10-8E30B460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5CDCA3-1F1D-4E34-9583-739D560B4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1295DD-17CF-40FE-91AE-4134B1DA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3216006-E64F-4B42-9223-9658507F080F}"/>
              </a:ext>
            </a:extLst>
          </p:cNvPr>
          <p:cNvSpPr txBox="1"/>
          <p:nvPr/>
        </p:nvSpPr>
        <p:spPr>
          <a:xfrm>
            <a:off x="808938" y="1256884"/>
            <a:ext cx="1905385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C00000"/>
                </a:solidFill>
              </a:rPr>
              <a:t>Add</a:t>
            </a:r>
            <a:r>
              <a:rPr lang="tr-TR" dirty="0">
                <a:solidFill>
                  <a:srgbClr val="C00000"/>
                </a:solidFill>
              </a:rPr>
              <a:t> a </a:t>
            </a:r>
            <a:r>
              <a:rPr lang="tr-TR" dirty="0" err="1">
                <a:solidFill>
                  <a:srgbClr val="C00000"/>
                </a:solidFill>
              </a:rPr>
              <a:t>new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free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application</a:t>
            </a:r>
            <a:r>
              <a:rPr lang="tr-TR" dirty="0" err="1">
                <a:solidFill>
                  <a:schemeClr val="bg1"/>
                </a:solidFill>
              </a:rPr>
              <a:t>’ı</a:t>
            </a:r>
            <a:r>
              <a:rPr lang="tr-TR" dirty="0">
                <a:solidFill>
                  <a:schemeClr val="bg1"/>
                </a:solidFill>
              </a:rPr>
              <a:t> seçin.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024E318-3180-45F0-BBF4-1A81407242E1}"/>
              </a:ext>
            </a:extLst>
          </p:cNvPr>
          <p:cNvSpPr txBox="1"/>
          <p:nvPr/>
        </p:nvSpPr>
        <p:spPr>
          <a:xfrm>
            <a:off x="808937" y="3310001"/>
            <a:ext cx="190538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2">
                    <a:lumMod val="50000"/>
                  </a:schemeClr>
                </a:solidFill>
              </a:rPr>
              <a:t>Distribution</a:t>
            </a:r>
            <a:r>
              <a:rPr lang="tr-TR" dirty="0" err="1">
                <a:solidFill>
                  <a:schemeClr val="bg1"/>
                </a:solidFill>
              </a:rPr>
              <a:t>’ı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accent5">
                    <a:lumMod val="50000"/>
                  </a:schemeClr>
                </a:solidFill>
              </a:rPr>
              <a:t>None</a:t>
            </a:r>
            <a:r>
              <a:rPr lang="tr-TR" dirty="0">
                <a:solidFill>
                  <a:schemeClr val="bg1"/>
                </a:solidFill>
              </a:rPr>
              <a:t> olarak seçin.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AA32D9A0-D11F-454B-8DA5-CB7F586C908F}"/>
              </a:ext>
            </a:extLst>
          </p:cNvPr>
          <p:cNvCxnSpPr>
            <a:cxnSpLocks/>
          </p:cNvCxnSpPr>
          <p:nvPr/>
        </p:nvCxnSpPr>
        <p:spPr>
          <a:xfrm>
            <a:off x="2714322" y="1672722"/>
            <a:ext cx="616019" cy="143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6C4ED633-D46A-4A01-8F29-2FD2E6DA9E31}"/>
              </a:ext>
            </a:extLst>
          </p:cNvPr>
          <p:cNvCxnSpPr>
            <a:cxnSpLocks/>
          </p:cNvCxnSpPr>
          <p:nvPr/>
        </p:nvCxnSpPr>
        <p:spPr>
          <a:xfrm>
            <a:off x="2714322" y="3771666"/>
            <a:ext cx="545901" cy="347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1A73C63E-8784-4CAB-99AE-C4D7E08FF8F2}"/>
              </a:ext>
            </a:extLst>
          </p:cNvPr>
          <p:cNvSpPr/>
          <p:nvPr/>
        </p:nvSpPr>
        <p:spPr>
          <a:xfrm>
            <a:off x="3330341" y="1763655"/>
            <a:ext cx="1241659" cy="14316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BD93A97E-2333-4D6B-B7C8-08F93AF3C6AD}"/>
              </a:ext>
            </a:extLst>
          </p:cNvPr>
          <p:cNvSpPr/>
          <p:nvPr/>
        </p:nvSpPr>
        <p:spPr>
          <a:xfrm>
            <a:off x="3260223" y="4119613"/>
            <a:ext cx="2727727" cy="51501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2270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1A3C6A0-970D-4718-8A22-DA07C0EE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E396B8-E970-4437-8B7B-3EA0E008C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1F1147-C925-4D9C-A310-85EFE589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16DED3A-3E60-481F-B8D3-0F7059E47437}"/>
              </a:ext>
            </a:extLst>
          </p:cNvPr>
          <p:cNvSpPr txBox="1"/>
          <p:nvPr/>
        </p:nvSpPr>
        <p:spPr>
          <a:xfrm>
            <a:off x="5482884" y="4772382"/>
            <a:ext cx="6806672" cy="646331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tarih değeri için içeriğin oluşturulduğu tarihi seçebilir</a:t>
            </a:r>
          </a:p>
          <a:p>
            <a:r>
              <a:rPr lang="tr-TR" dirty="0">
                <a:solidFill>
                  <a:schemeClr val="bg1"/>
                </a:solidFill>
              </a:rPr>
              <a:t>veya özel bir tarihi girebilirsiniz.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B5D0C97-658B-4466-BD02-ECDB3BCA9005}"/>
              </a:ext>
            </a:extLst>
          </p:cNvPr>
          <p:cNvCxnSpPr>
            <a:cxnSpLocks/>
          </p:cNvCxnSpPr>
          <p:nvPr/>
        </p:nvCxnSpPr>
        <p:spPr>
          <a:xfrm flipH="1">
            <a:off x="1404938" y="5015620"/>
            <a:ext cx="3909447" cy="263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83DE60A6-8A48-4A32-B6AA-31A102A33135}"/>
              </a:ext>
            </a:extLst>
          </p:cNvPr>
          <p:cNvSpPr/>
          <p:nvPr/>
        </p:nvSpPr>
        <p:spPr>
          <a:xfrm>
            <a:off x="565549" y="4988835"/>
            <a:ext cx="794146" cy="597578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999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D42039D-137B-41E0-8226-A068153D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D36A5B-8328-423C-A344-0BFC1A86B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570870B-84AD-4AE5-ACBA-651A4B31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38CF5B2-3D0C-4433-8860-CB1D7B1A0259}"/>
              </a:ext>
            </a:extLst>
          </p:cNvPr>
          <p:cNvSpPr txBox="1"/>
          <p:nvPr/>
        </p:nvSpPr>
        <p:spPr>
          <a:xfrm>
            <a:off x="5880534" y="4559167"/>
            <a:ext cx="5807490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değer olarak herhangi bir e-mail girilmemesi durumunda gösterilecek mail adresi 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CAF930F7-6AFE-470D-8CE9-C994722DF7E5}"/>
              </a:ext>
            </a:extLst>
          </p:cNvPr>
          <p:cNvCxnSpPr>
            <a:cxnSpLocks/>
          </p:cNvCxnSpPr>
          <p:nvPr/>
        </p:nvCxnSpPr>
        <p:spPr>
          <a:xfrm flipH="1">
            <a:off x="1101725" y="4861711"/>
            <a:ext cx="4574799" cy="75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3132FC67-C194-4F60-AF84-C3A6CE7A0988}"/>
              </a:ext>
            </a:extLst>
          </p:cNvPr>
          <p:cNvSpPr/>
          <p:nvPr/>
        </p:nvSpPr>
        <p:spPr>
          <a:xfrm>
            <a:off x="557938" y="4899025"/>
            <a:ext cx="508861" cy="11588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20931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70CB655-C6F6-4D6D-8EC1-0F2990DD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BAE3F4-A214-41CE-817F-31C75BDC0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F23E51C-860A-4DF8-A719-5F078528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E72917B-927B-4B59-B666-508DD589B528}"/>
              </a:ext>
            </a:extLst>
          </p:cNvPr>
          <p:cNvSpPr txBox="1"/>
          <p:nvPr/>
        </p:nvSpPr>
        <p:spPr>
          <a:xfrm>
            <a:off x="6419260" y="4647504"/>
            <a:ext cx="464407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değer olarak belli bir tarihi zaman damgası alanı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timestramp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tr-TR" dirty="0">
                <a:solidFill>
                  <a:schemeClr val="bg1"/>
                </a:solidFill>
              </a:rPr>
              <a:t>için seçin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9711CE18-43CE-4307-854A-05681916189D}"/>
              </a:ext>
            </a:extLst>
          </p:cNvPr>
          <p:cNvCxnSpPr/>
          <p:nvPr/>
        </p:nvCxnSpPr>
        <p:spPr>
          <a:xfrm flipH="1">
            <a:off x="2344848" y="4888871"/>
            <a:ext cx="3838669" cy="190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227D2045-40A4-48C9-B175-F4FD64A8E49D}"/>
              </a:ext>
            </a:extLst>
          </p:cNvPr>
          <p:cNvSpPr/>
          <p:nvPr/>
        </p:nvSpPr>
        <p:spPr>
          <a:xfrm>
            <a:off x="570311" y="4986990"/>
            <a:ext cx="1715689" cy="23985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1506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CF5012E-9B02-4146-8A37-C34A9A33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AEB627-82FA-4F5D-A41B-8790A0569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6FABD10-F813-4F34-ADB9-421F99A9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A40D02C-AEAD-44B4-B0C4-F9F1EBDDDED0}"/>
              </a:ext>
            </a:extLst>
          </p:cNvPr>
          <p:cNvSpPr txBox="1"/>
          <p:nvPr/>
        </p:nvSpPr>
        <p:spPr>
          <a:xfrm>
            <a:off x="5291092" y="4334522"/>
            <a:ext cx="5965095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</a:t>
            </a:r>
            <a:r>
              <a:rPr lang="tr-TR" dirty="0" err="1">
                <a:solidFill>
                  <a:schemeClr val="bg1"/>
                </a:solidFill>
              </a:rPr>
              <a:t>comment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type’lardan</a:t>
            </a:r>
            <a:r>
              <a:rPr lang="tr-TR" dirty="0">
                <a:solidFill>
                  <a:schemeClr val="bg1"/>
                </a:solidFill>
              </a:rPr>
              <a:t> birini seçin.</a:t>
            </a:r>
          </a:p>
          <a:p>
            <a:r>
              <a:rPr lang="tr-TR" dirty="0">
                <a:solidFill>
                  <a:schemeClr val="bg1"/>
                </a:solidFill>
              </a:rPr>
              <a:t>Yeni bir </a:t>
            </a:r>
            <a:r>
              <a:rPr lang="tr-TR" dirty="0" err="1">
                <a:solidFill>
                  <a:schemeClr val="bg1"/>
                </a:solidFill>
              </a:rPr>
              <a:t>comment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type</a:t>
            </a:r>
            <a:r>
              <a:rPr lang="tr-TR" dirty="0">
                <a:solidFill>
                  <a:schemeClr val="bg1"/>
                </a:solidFill>
              </a:rPr>
              <a:t> oluşturabilirsiniz.</a:t>
            </a:r>
          </a:p>
          <a:p>
            <a:r>
              <a:rPr lang="tr-TR" dirty="0" err="1">
                <a:solidFill>
                  <a:srgbClr val="C00000"/>
                </a:solidFill>
              </a:rPr>
              <a:t>Bkz</a:t>
            </a:r>
            <a:r>
              <a:rPr lang="tr-TR" dirty="0">
                <a:solidFill>
                  <a:srgbClr val="C00000"/>
                </a:solidFill>
              </a:rPr>
              <a:t>: </a:t>
            </a:r>
            <a:r>
              <a:rPr lang="tr-TR" dirty="0" err="1">
                <a:solidFill>
                  <a:srgbClr val="C00000"/>
                </a:solidFill>
              </a:rPr>
              <a:t>Structure</a:t>
            </a:r>
            <a:r>
              <a:rPr lang="tr-TR" dirty="0">
                <a:solidFill>
                  <a:srgbClr val="C00000"/>
                </a:solidFill>
              </a:rPr>
              <a:t>/</a:t>
            </a:r>
            <a:r>
              <a:rPr lang="tr-TR" dirty="0" err="1">
                <a:solidFill>
                  <a:srgbClr val="C00000"/>
                </a:solidFill>
              </a:rPr>
              <a:t>Comment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Types</a:t>
            </a:r>
            <a:r>
              <a:rPr lang="tr-TR" dirty="0">
                <a:solidFill>
                  <a:srgbClr val="C00000"/>
                </a:solidFill>
              </a:rPr>
              <a:t>/</a:t>
            </a:r>
            <a:r>
              <a:rPr lang="tr-TR" dirty="0" err="1">
                <a:solidFill>
                  <a:srgbClr val="C00000"/>
                </a:solidFill>
              </a:rPr>
              <a:t>Add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Comment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Type</a:t>
            </a:r>
            <a:endParaRPr lang="tr-TR" dirty="0">
              <a:solidFill>
                <a:srgbClr val="C00000"/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023391C9-F627-47B0-BEC2-D9C0B5ED283B}"/>
              </a:ext>
            </a:extLst>
          </p:cNvPr>
          <p:cNvCxnSpPr>
            <a:cxnSpLocks/>
          </p:cNvCxnSpPr>
          <p:nvPr/>
        </p:nvCxnSpPr>
        <p:spPr>
          <a:xfrm flipH="1" flipV="1">
            <a:off x="1524000" y="2883694"/>
            <a:ext cx="3474128" cy="1599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D2C1C396-D2A7-4B80-8843-7CE5DFDF9036}"/>
              </a:ext>
            </a:extLst>
          </p:cNvPr>
          <p:cNvSpPr/>
          <p:nvPr/>
        </p:nvSpPr>
        <p:spPr>
          <a:xfrm>
            <a:off x="438308" y="2426198"/>
            <a:ext cx="1045211" cy="47654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74528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A5C3389-361B-4043-9450-78105389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0A4020-22E1-4E9C-ABC5-DE6877A67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CF52C3F-356D-462B-90F0-2ADED2D0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0ECD05A-9CFD-45AC-A877-22A409E4B641}"/>
              </a:ext>
            </a:extLst>
          </p:cNvPr>
          <p:cNvSpPr txBox="1"/>
          <p:nvPr/>
        </p:nvSpPr>
        <p:spPr>
          <a:xfrm>
            <a:off x="6095999" y="2139114"/>
            <a:ext cx="4498347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Yorumların gösterim seçenekleri: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</a:t>
            </a:r>
            <a:r>
              <a:rPr lang="tr-TR" sz="800" dirty="0">
                <a:solidFill>
                  <a:srgbClr val="FFC000"/>
                </a:solidFill>
              </a:rPr>
              <a:t>* </a:t>
            </a:r>
            <a:r>
              <a:rPr lang="tr-TR" sz="800" b="1" dirty="0">
                <a:solidFill>
                  <a:srgbClr val="FFC000"/>
                </a:solidFill>
              </a:rPr>
              <a:t>Open</a:t>
            </a:r>
            <a:r>
              <a:rPr lang="tr-TR" sz="800" dirty="0">
                <a:solidFill>
                  <a:srgbClr val="FFC000"/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Post </a:t>
            </a:r>
            <a:r>
              <a:rPr lang="tr-TR" sz="800" dirty="0" err="1">
                <a:solidFill>
                  <a:schemeClr val="bg1"/>
                </a:solidFill>
              </a:rPr>
              <a:t>comments</a:t>
            </a:r>
            <a:r>
              <a:rPr lang="tr-TR" sz="800" dirty="0">
                <a:solidFill>
                  <a:schemeClr val="bg1"/>
                </a:solidFill>
              </a:rPr>
              <a:t> iznine sahip olan kullanıcıların yorum yazabilmesine hak tanır.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</a:t>
            </a:r>
            <a:r>
              <a:rPr lang="tr-TR" sz="800" dirty="0">
                <a:solidFill>
                  <a:srgbClr val="FFC000"/>
                </a:solidFill>
              </a:rPr>
              <a:t>* </a:t>
            </a:r>
            <a:r>
              <a:rPr lang="tr-TR" sz="800" b="1" dirty="0" err="1">
                <a:solidFill>
                  <a:srgbClr val="FFC000"/>
                </a:solidFill>
              </a:rPr>
              <a:t>Closed</a:t>
            </a:r>
            <a:r>
              <a:rPr lang="tr-TR" sz="800" dirty="0">
                <a:solidFill>
                  <a:srgbClr val="FFC000"/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Yorum yazma fonksiyonu kapalıdır. Ancak var olan yorumlar okunabilir.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</a:t>
            </a:r>
            <a:r>
              <a:rPr lang="tr-TR" sz="800" dirty="0">
                <a:solidFill>
                  <a:srgbClr val="FFC000"/>
                </a:solidFill>
              </a:rPr>
              <a:t>* </a:t>
            </a:r>
            <a:r>
              <a:rPr lang="tr-TR" sz="800" b="1" dirty="0" err="1">
                <a:solidFill>
                  <a:srgbClr val="FFC000"/>
                </a:solidFill>
              </a:rPr>
              <a:t>Hidden</a:t>
            </a:r>
            <a:r>
              <a:rPr lang="tr-TR" sz="800" dirty="0">
                <a:solidFill>
                  <a:srgbClr val="FFC000"/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Yorumlar gizlidir. Hiç kimse yorum yazamaz veya okuyamaz.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E2329EE9-1D6F-4157-BF06-A57A7B7BF70C}"/>
              </a:ext>
            </a:extLst>
          </p:cNvPr>
          <p:cNvCxnSpPr>
            <a:cxnSpLocks/>
          </p:cNvCxnSpPr>
          <p:nvPr/>
        </p:nvCxnSpPr>
        <p:spPr>
          <a:xfrm flipH="1">
            <a:off x="1250951" y="2479395"/>
            <a:ext cx="4760550" cy="1332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E8952790-BE63-4CC1-9960-B2B3AA18CB5C}"/>
              </a:ext>
            </a:extLst>
          </p:cNvPr>
          <p:cNvSpPr txBox="1"/>
          <p:nvPr/>
        </p:nvSpPr>
        <p:spPr>
          <a:xfrm>
            <a:off x="6095999" y="3321278"/>
            <a:ext cx="3276859" cy="21544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Yoruma ait yanıtların o yorum altında sırayla gösterimini sağlar.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E481C3F3-4AFA-4401-970A-1E0B4354C947}"/>
              </a:ext>
            </a:extLst>
          </p:cNvPr>
          <p:cNvCxnSpPr>
            <a:cxnSpLocks/>
          </p:cNvCxnSpPr>
          <p:nvPr/>
        </p:nvCxnSpPr>
        <p:spPr>
          <a:xfrm flipH="1">
            <a:off x="969169" y="3483619"/>
            <a:ext cx="5042332" cy="1403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D115EEC-10AD-4DB2-911C-066D33DC2CFF}"/>
              </a:ext>
            </a:extLst>
          </p:cNvPr>
          <p:cNvSpPr txBox="1"/>
          <p:nvPr/>
        </p:nvSpPr>
        <p:spPr>
          <a:xfrm>
            <a:off x="6095999" y="4040156"/>
            <a:ext cx="2225289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Bir sayfada gösterilecek </a:t>
            </a:r>
            <a:r>
              <a:rPr lang="tr-TR" sz="800" dirty="0" err="1">
                <a:solidFill>
                  <a:schemeClr val="bg1"/>
                </a:solidFill>
              </a:rPr>
              <a:t>max</a:t>
            </a:r>
            <a:r>
              <a:rPr lang="tr-TR" sz="800" dirty="0">
                <a:solidFill>
                  <a:schemeClr val="bg1"/>
                </a:solidFill>
              </a:rPr>
              <a:t> yorum sayısı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28F17157-C5D8-4B97-B4E8-B1C969A92A2C}"/>
              </a:ext>
            </a:extLst>
          </p:cNvPr>
          <p:cNvCxnSpPr>
            <a:cxnSpLocks/>
          </p:cNvCxnSpPr>
          <p:nvPr/>
        </p:nvCxnSpPr>
        <p:spPr>
          <a:xfrm flipH="1">
            <a:off x="1250951" y="4157889"/>
            <a:ext cx="4760550" cy="1080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DA0A51A2-FAF1-4DFA-B4BE-020EA88110B9}"/>
              </a:ext>
            </a:extLst>
          </p:cNvPr>
          <p:cNvSpPr txBox="1"/>
          <p:nvPr/>
        </p:nvSpPr>
        <p:spPr>
          <a:xfrm>
            <a:off x="6095999" y="4775090"/>
            <a:ext cx="4312399" cy="215444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Cevap ekleme alanı da yorum ekleme bölümü gibi içerikle aynı sayfada yer alacak</a:t>
            </a: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54984C9-82DD-4E46-802B-6AD739ADE4A4}"/>
              </a:ext>
            </a:extLst>
          </p:cNvPr>
          <p:cNvCxnSpPr>
            <a:cxnSpLocks/>
          </p:cNvCxnSpPr>
          <p:nvPr/>
        </p:nvCxnSpPr>
        <p:spPr>
          <a:xfrm flipH="1">
            <a:off x="2157413" y="4935487"/>
            <a:ext cx="3854088" cy="574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2326544-7EDE-42D1-9012-169210086238}"/>
              </a:ext>
            </a:extLst>
          </p:cNvPr>
          <p:cNvSpPr txBox="1"/>
          <p:nvPr/>
        </p:nvSpPr>
        <p:spPr>
          <a:xfrm>
            <a:off x="6095999" y="5701129"/>
            <a:ext cx="4838184" cy="33855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Yorum yazacak kullanıcı için ön izleme yapma seçeneği.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Required</a:t>
            </a:r>
            <a:r>
              <a:rPr lang="tr-TR" sz="800" dirty="0">
                <a:solidFill>
                  <a:schemeClr val="bg1"/>
                </a:solidFill>
              </a:rPr>
              <a:t> seçilmesi durumunda kullanıcı ön izleme yapmadan yorumunu kaydedemeyecektir.</a:t>
            </a: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94997A0-091A-4DA4-8690-C21D9C2086D8}"/>
              </a:ext>
            </a:extLst>
          </p:cNvPr>
          <p:cNvCxnSpPr>
            <a:cxnSpLocks/>
          </p:cNvCxnSpPr>
          <p:nvPr/>
        </p:nvCxnSpPr>
        <p:spPr>
          <a:xfrm flipH="1" flipV="1">
            <a:off x="1173317" y="5858798"/>
            <a:ext cx="4838185" cy="19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19102E4E-6576-4A38-97C8-B6E129079C59}"/>
              </a:ext>
            </a:extLst>
          </p:cNvPr>
          <p:cNvSpPr/>
          <p:nvPr/>
        </p:nvSpPr>
        <p:spPr>
          <a:xfrm>
            <a:off x="480643" y="3753008"/>
            <a:ext cx="723469" cy="11890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D2130016-AF0F-4EA0-A237-521A5F1B1272}"/>
              </a:ext>
            </a:extLst>
          </p:cNvPr>
          <p:cNvSpPr/>
          <p:nvPr/>
        </p:nvSpPr>
        <p:spPr>
          <a:xfrm>
            <a:off x="390553" y="4874398"/>
            <a:ext cx="561948" cy="12217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5720A333-A439-4A0C-AE98-E2DFBED910AD}"/>
              </a:ext>
            </a:extLst>
          </p:cNvPr>
          <p:cNvSpPr/>
          <p:nvPr/>
        </p:nvSpPr>
        <p:spPr>
          <a:xfrm>
            <a:off x="390917" y="5128424"/>
            <a:ext cx="796161" cy="28442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22BED299-8FF5-46B0-930C-C32F1B187FF6}"/>
              </a:ext>
            </a:extLst>
          </p:cNvPr>
          <p:cNvSpPr/>
          <p:nvPr/>
        </p:nvSpPr>
        <p:spPr>
          <a:xfrm>
            <a:off x="390916" y="5452192"/>
            <a:ext cx="1733159" cy="12217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098023E2-C45C-41EA-9F62-E2B2A5336BF5}"/>
              </a:ext>
            </a:extLst>
          </p:cNvPr>
          <p:cNvSpPr/>
          <p:nvPr/>
        </p:nvSpPr>
        <p:spPr>
          <a:xfrm>
            <a:off x="390917" y="5621530"/>
            <a:ext cx="728698" cy="47196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47213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D13FC5E-7553-4210-94AD-500077CD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A76505-8882-4332-9757-E9AEFC269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9B3C203-0F9F-4AB7-A503-C2CE4B43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6904DB2-F6BA-4574-993A-B50381525B2F}"/>
              </a:ext>
            </a:extLst>
          </p:cNvPr>
          <p:cNvSpPr txBox="1"/>
          <p:nvPr/>
        </p:nvSpPr>
        <p:spPr>
          <a:xfrm>
            <a:off x="6575048" y="1760622"/>
            <a:ext cx="4806950" cy="923330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Kullanıcı tarafından doldurulmaması halinde otomatik atanacak </a:t>
            </a:r>
            <a:r>
              <a:rPr lang="tr-TR" dirty="0" err="1">
                <a:solidFill>
                  <a:srgbClr val="FFC000"/>
                </a:solidFill>
              </a:rPr>
              <a:t>url</a:t>
            </a:r>
            <a:r>
              <a:rPr lang="tr-TR" dirty="0">
                <a:solidFill>
                  <a:schemeClr val="bg1"/>
                </a:solidFill>
              </a:rPr>
              <a:t> ve </a:t>
            </a:r>
            <a:r>
              <a:rPr lang="tr-TR" dirty="0">
                <a:solidFill>
                  <a:srgbClr val="FFC000"/>
                </a:solidFill>
              </a:rPr>
              <a:t>link </a:t>
            </a:r>
            <a:r>
              <a:rPr lang="tr-TR" dirty="0" err="1">
                <a:solidFill>
                  <a:srgbClr val="FFC000"/>
                </a:solidFill>
              </a:rPr>
              <a:t>text</a:t>
            </a:r>
            <a:r>
              <a:rPr lang="tr-TR" dirty="0">
                <a:solidFill>
                  <a:srgbClr val="FFC000"/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değerleri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94B5C87-C5D8-4BF6-9F07-435C9800B5EA}"/>
              </a:ext>
            </a:extLst>
          </p:cNvPr>
          <p:cNvSpPr txBox="1"/>
          <p:nvPr/>
        </p:nvSpPr>
        <p:spPr>
          <a:xfrm>
            <a:off x="6575048" y="3026936"/>
            <a:ext cx="5251010" cy="175432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chemeClr val="accent4">
                    <a:lumMod val="50000"/>
                  </a:schemeClr>
                </a:solidFill>
              </a:rPr>
              <a:t>Internal</a:t>
            </a:r>
            <a:r>
              <a:rPr lang="tr-TR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accent4">
                    <a:lumMod val="50000"/>
                  </a:schemeClr>
                </a:solidFill>
              </a:rPr>
              <a:t>links</a:t>
            </a:r>
            <a:r>
              <a:rPr lang="tr-TR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Bu </a:t>
            </a:r>
            <a:r>
              <a:rPr lang="tr-TR" dirty="0" err="1">
                <a:solidFill>
                  <a:schemeClr val="bg1"/>
                </a:solidFill>
              </a:rPr>
              <a:t>websitesine</a:t>
            </a:r>
            <a:r>
              <a:rPr lang="tr-TR" dirty="0">
                <a:solidFill>
                  <a:schemeClr val="bg1"/>
                </a:solidFill>
              </a:rPr>
              <a:t> ait sunucularda bulunan dosyalar</a:t>
            </a:r>
          </a:p>
          <a:p>
            <a:r>
              <a:rPr lang="tr-TR" dirty="0">
                <a:solidFill>
                  <a:srgbClr val="FFFF00"/>
                </a:solidFill>
              </a:rPr>
              <a:t>(yani bu </a:t>
            </a:r>
            <a:r>
              <a:rPr lang="tr-TR" dirty="0" err="1">
                <a:solidFill>
                  <a:srgbClr val="FFFF00"/>
                </a:solidFill>
              </a:rPr>
              <a:t>websitesi</a:t>
            </a:r>
            <a:r>
              <a:rPr lang="tr-TR" dirty="0">
                <a:solidFill>
                  <a:srgbClr val="FFFF00"/>
                </a:solidFill>
              </a:rPr>
              <a:t> içerisinde herhangi bir sayfa olabilir.)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 err="1">
                <a:solidFill>
                  <a:schemeClr val="accent4">
                    <a:lumMod val="50000"/>
                  </a:schemeClr>
                </a:solidFill>
              </a:rPr>
              <a:t>External</a:t>
            </a:r>
            <a:r>
              <a:rPr lang="tr-TR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accent4">
                    <a:lumMod val="50000"/>
                  </a:schemeClr>
                </a:solidFill>
              </a:rPr>
              <a:t>links</a:t>
            </a:r>
            <a:r>
              <a:rPr lang="tr-TR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Herhangi bir </a:t>
            </a:r>
            <a:r>
              <a:rPr lang="tr-TR" dirty="0" err="1">
                <a:solidFill>
                  <a:schemeClr val="bg1"/>
                </a:solidFill>
              </a:rPr>
              <a:t>url</a:t>
            </a:r>
            <a:r>
              <a:rPr lang="tr-TR" dirty="0">
                <a:solidFill>
                  <a:schemeClr val="bg1"/>
                </a:solidFill>
              </a:rPr>
              <a:t> olabilir.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8BAB4DE-7626-4A89-8BF0-9454BB37DF51}"/>
              </a:ext>
            </a:extLst>
          </p:cNvPr>
          <p:cNvSpPr txBox="1"/>
          <p:nvPr/>
        </p:nvSpPr>
        <p:spPr>
          <a:xfrm>
            <a:off x="6575048" y="5263773"/>
            <a:ext cx="521649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rgbClr val="FFFF00"/>
                </a:solidFill>
              </a:rPr>
              <a:t>Link </a:t>
            </a:r>
            <a:r>
              <a:rPr lang="tr-TR" b="1" dirty="0" err="1">
                <a:solidFill>
                  <a:srgbClr val="FFFF00"/>
                </a:solidFill>
              </a:rPr>
              <a:t>text</a:t>
            </a:r>
            <a:r>
              <a:rPr lang="tr-TR" dirty="0">
                <a:solidFill>
                  <a:srgbClr val="FFFF00"/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Gerçek </a:t>
            </a:r>
            <a:r>
              <a:rPr lang="tr-TR" dirty="0" err="1">
                <a:solidFill>
                  <a:schemeClr val="bg1"/>
                </a:solidFill>
              </a:rPr>
              <a:t>url</a:t>
            </a:r>
            <a:r>
              <a:rPr lang="tr-TR" dirty="0">
                <a:solidFill>
                  <a:schemeClr val="bg1"/>
                </a:solidFill>
              </a:rPr>
              <a:t> adresinin manipülasyonu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DFA5FA6B-9743-4999-8D54-F1276BBCE00A}"/>
              </a:ext>
            </a:extLst>
          </p:cNvPr>
          <p:cNvCxnSpPr>
            <a:stCxn id="5" idx="1"/>
          </p:cNvCxnSpPr>
          <p:nvPr/>
        </p:nvCxnSpPr>
        <p:spPr>
          <a:xfrm flipH="1">
            <a:off x="1303699" y="2222287"/>
            <a:ext cx="5271349" cy="156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1E9CE39B-5447-4BC7-A15D-C735C4DC0DF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558327" y="3904099"/>
            <a:ext cx="5016721" cy="1544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D2C5AC20-9682-48ED-B18C-E487384B1CB9}"/>
              </a:ext>
            </a:extLst>
          </p:cNvPr>
          <p:cNvCxnSpPr/>
          <p:nvPr/>
        </p:nvCxnSpPr>
        <p:spPr>
          <a:xfrm flipH="1">
            <a:off x="1131683" y="5465341"/>
            <a:ext cx="5443365" cy="564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F7C3B76C-404B-47B5-B068-03E07254F93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988219" y="4708989"/>
            <a:ext cx="5586829" cy="739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kdörtgen 11">
            <a:extLst>
              <a:ext uri="{FF2B5EF4-FFF2-40B4-BE49-F238E27FC236}">
                <a16:creationId xmlns:a16="http://schemas.microsoft.com/office/drawing/2014/main" id="{9F8E6E7C-3FA6-4C21-840D-56FCCEDFCC5D}"/>
              </a:ext>
            </a:extLst>
          </p:cNvPr>
          <p:cNvSpPr/>
          <p:nvPr/>
        </p:nvSpPr>
        <p:spPr>
          <a:xfrm>
            <a:off x="478846" y="3760129"/>
            <a:ext cx="813195" cy="122179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4EDA818F-8898-4DBA-93C9-99F7B298E61D}"/>
              </a:ext>
            </a:extLst>
          </p:cNvPr>
          <p:cNvSpPr/>
          <p:nvPr/>
        </p:nvSpPr>
        <p:spPr>
          <a:xfrm>
            <a:off x="564824" y="4646495"/>
            <a:ext cx="385296" cy="9389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1DF1C068-F65F-451A-940B-13E8345927CE}"/>
              </a:ext>
            </a:extLst>
          </p:cNvPr>
          <p:cNvSpPr/>
          <p:nvPr/>
        </p:nvSpPr>
        <p:spPr>
          <a:xfrm>
            <a:off x="380602" y="5238502"/>
            <a:ext cx="1141017" cy="50507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1A928BC5-58A5-411C-821D-6B23B56B005E}"/>
              </a:ext>
            </a:extLst>
          </p:cNvPr>
          <p:cNvSpPr/>
          <p:nvPr/>
        </p:nvSpPr>
        <p:spPr>
          <a:xfrm>
            <a:off x="378562" y="5782877"/>
            <a:ext cx="669731" cy="484269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61149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C1B6AD-8C78-4228-8A06-AC056172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1FE210-9DFC-4B99-9900-20BE9391E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D70885F-A66F-47A8-8582-23B2FC222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D3743C3-1E90-4600-A822-A2EB7F0D9A93}"/>
              </a:ext>
            </a:extLst>
          </p:cNvPr>
          <p:cNvSpPr txBox="1"/>
          <p:nvPr/>
        </p:nvSpPr>
        <p:spPr>
          <a:xfrm>
            <a:off x="6681765" y="4342383"/>
            <a:ext cx="429441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Geçerli değerler listesini doldurmak için geçerli değerleri elle her satırda 1 tane olacak şekilde girin.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40229A58-64C5-4911-A398-EFC0284B74D9}"/>
              </a:ext>
            </a:extLst>
          </p:cNvPr>
          <p:cNvSpPr/>
          <p:nvPr/>
        </p:nvSpPr>
        <p:spPr>
          <a:xfrm>
            <a:off x="355107" y="2059619"/>
            <a:ext cx="11727402" cy="1219504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86A3921-D183-4E90-B7D8-87CF54116C05}"/>
              </a:ext>
            </a:extLst>
          </p:cNvPr>
          <p:cNvCxnSpPr>
            <a:cxnSpLocks/>
          </p:cNvCxnSpPr>
          <p:nvPr/>
        </p:nvCxnSpPr>
        <p:spPr>
          <a:xfrm flipH="1" flipV="1">
            <a:off x="6991350" y="3362325"/>
            <a:ext cx="1628867" cy="9284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851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9477C28-9AA8-4649-BBE9-628F5C5F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9DB51F-DD1E-4EEB-888E-EA2294AA1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538D83-182A-4917-A3AB-C076B099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57EE475-42A9-4E45-BB72-C8CE1F9F4D5E}"/>
              </a:ext>
            </a:extLst>
          </p:cNvPr>
          <p:cNvSpPr txBox="1"/>
          <p:nvPr/>
        </p:nvSpPr>
        <p:spPr>
          <a:xfrm>
            <a:off x="6906828" y="4962617"/>
            <a:ext cx="412029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Değer girilmemesi durumunda atanacak varsayılan değer seçimi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2F056134-29C0-426A-9D5F-BA02040C3C50}"/>
              </a:ext>
            </a:extLst>
          </p:cNvPr>
          <p:cNvCxnSpPr>
            <a:cxnSpLocks/>
          </p:cNvCxnSpPr>
          <p:nvPr/>
        </p:nvCxnSpPr>
        <p:spPr>
          <a:xfrm flipH="1" flipV="1">
            <a:off x="1120775" y="4639451"/>
            <a:ext cx="5660271" cy="646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F79B1B58-8332-4A06-A1BD-2475C0123C60}"/>
              </a:ext>
            </a:extLst>
          </p:cNvPr>
          <p:cNvSpPr/>
          <p:nvPr/>
        </p:nvSpPr>
        <p:spPr>
          <a:xfrm>
            <a:off x="486173" y="4040542"/>
            <a:ext cx="556815" cy="92207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40801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DC77373-90E9-42A2-BA96-A7569AC6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35316F1-028C-45AC-B6DC-7616DAAB4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3710A24-774F-4A64-8D76-EC1DB4CB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1415B70-6A4D-45F9-97E8-0BDB47633E76}"/>
              </a:ext>
            </a:extLst>
          </p:cNvPr>
          <p:cNvSpPr txBox="1"/>
          <p:nvPr/>
        </p:nvSpPr>
        <p:spPr>
          <a:xfrm>
            <a:off x="6165410" y="999202"/>
            <a:ext cx="6102036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alanın amacı listeden farklı olarak; kullanıcıya, değeri listeden seçmek yerine kendisinin elle girebileceği bir alan sağlamak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2CC080B-2D96-4713-86AC-C92874773935}"/>
              </a:ext>
            </a:extLst>
          </p:cNvPr>
          <p:cNvSpPr txBox="1"/>
          <p:nvPr/>
        </p:nvSpPr>
        <p:spPr>
          <a:xfrm>
            <a:off x="6165410" y="2444739"/>
            <a:ext cx="228139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Toplam hane sayısı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4503C33-98A2-42BE-A3BB-FC7171386898}"/>
              </a:ext>
            </a:extLst>
          </p:cNvPr>
          <p:cNvSpPr txBox="1"/>
          <p:nvPr/>
        </p:nvSpPr>
        <p:spPr>
          <a:xfrm>
            <a:off x="6165410" y="3618720"/>
            <a:ext cx="288412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Virgül sonrası hane sayısı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2326A49F-941F-4B40-9366-BCB6A06D98B5}"/>
              </a:ext>
            </a:extLst>
          </p:cNvPr>
          <p:cNvCxnSpPr>
            <a:cxnSpLocks/>
          </p:cNvCxnSpPr>
          <p:nvPr/>
        </p:nvCxnSpPr>
        <p:spPr>
          <a:xfrm flipH="1" flipV="1">
            <a:off x="783431" y="2222287"/>
            <a:ext cx="5312569" cy="397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CBBC3794-2BB4-4801-9EBE-B4ECFC018028}"/>
              </a:ext>
            </a:extLst>
          </p:cNvPr>
          <p:cNvCxnSpPr>
            <a:cxnSpLocks/>
          </p:cNvCxnSpPr>
          <p:nvPr/>
        </p:nvCxnSpPr>
        <p:spPr>
          <a:xfrm flipH="1" flipV="1">
            <a:off x="721080" y="2639956"/>
            <a:ext cx="5305512" cy="1141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kdörtgen 11">
            <a:extLst>
              <a:ext uri="{FF2B5EF4-FFF2-40B4-BE49-F238E27FC236}">
                <a16:creationId xmlns:a16="http://schemas.microsoft.com/office/drawing/2014/main" id="{AF53465F-F243-4AB3-84BF-0E9DBEE0636A}"/>
              </a:ext>
            </a:extLst>
          </p:cNvPr>
          <p:cNvSpPr/>
          <p:nvPr/>
        </p:nvSpPr>
        <p:spPr>
          <a:xfrm>
            <a:off x="374393" y="2046609"/>
            <a:ext cx="368874" cy="3155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BAB4401A-D96B-4301-84C3-B833208B8721}"/>
              </a:ext>
            </a:extLst>
          </p:cNvPr>
          <p:cNvSpPr/>
          <p:nvPr/>
        </p:nvSpPr>
        <p:spPr>
          <a:xfrm>
            <a:off x="374392" y="2493849"/>
            <a:ext cx="311407" cy="292214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843511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067B838-70F7-402B-A8C6-CAEF5206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90656D-6CA1-43C9-9289-4D2DFBEC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BFF855-B571-4373-BFD8-97C4E11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6F09601-2440-47CA-872B-E5A84EC55B00}"/>
              </a:ext>
            </a:extLst>
          </p:cNvPr>
          <p:cNvSpPr txBox="1"/>
          <p:nvPr/>
        </p:nvSpPr>
        <p:spPr>
          <a:xfrm>
            <a:off x="6720396" y="3497802"/>
            <a:ext cx="5009705" cy="64633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En küçük, en büyük değer sınırları ve </a:t>
            </a:r>
          </a:p>
          <a:p>
            <a:r>
              <a:rPr lang="tr-TR" dirty="0">
                <a:solidFill>
                  <a:schemeClr val="bg1"/>
                </a:solidFill>
              </a:rPr>
              <a:t>ön, son ekler </a:t>
            </a:r>
            <a:r>
              <a:rPr lang="tr-TR" dirty="0">
                <a:solidFill>
                  <a:srgbClr val="FFFF00"/>
                </a:solidFill>
              </a:rPr>
              <a:t>(</a:t>
            </a:r>
            <a:r>
              <a:rPr lang="tr-TR" b="1" u="sng" dirty="0">
                <a:solidFill>
                  <a:srgbClr val="FFFF00"/>
                </a:solidFill>
              </a:rPr>
              <a:t>$</a:t>
            </a:r>
            <a:r>
              <a:rPr lang="tr-TR" dirty="0">
                <a:solidFill>
                  <a:srgbClr val="FFFF00"/>
                </a:solidFill>
              </a:rPr>
              <a:t>14.99 veya 120 </a:t>
            </a:r>
            <a:r>
              <a:rPr lang="tr-TR" b="1" u="sng" dirty="0">
                <a:solidFill>
                  <a:srgbClr val="FFFF00"/>
                </a:solidFill>
              </a:rPr>
              <a:t>km/s </a:t>
            </a:r>
            <a:r>
              <a:rPr lang="tr-TR" dirty="0">
                <a:solidFill>
                  <a:srgbClr val="FFFF00"/>
                </a:solidFill>
              </a:rPr>
              <a:t>gibi…)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FCA36FE-CC82-43C2-B1EA-698AF1BCF23C}"/>
              </a:ext>
            </a:extLst>
          </p:cNvPr>
          <p:cNvCxnSpPr>
            <a:cxnSpLocks/>
          </p:cNvCxnSpPr>
          <p:nvPr/>
        </p:nvCxnSpPr>
        <p:spPr>
          <a:xfrm flipH="1">
            <a:off x="1420428" y="3820968"/>
            <a:ext cx="5299968" cy="82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6585DEE4-3D9E-4BE7-82F9-4CD2D7F61CA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20428" y="3820968"/>
            <a:ext cx="5299968" cy="1203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47C291A0-7D31-40FE-A7C1-7AC9B85A74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044825" y="3820968"/>
            <a:ext cx="3675571" cy="1573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FFDE01E2-A40D-4F62-B3C4-1AF78AE9D8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044825" y="3820968"/>
            <a:ext cx="3675571" cy="2008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5BDF0A9-5DB7-4955-B4CE-536B83608A0C}"/>
              </a:ext>
            </a:extLst>
          </p:cNvPr>
          <p:cNvSpPr/>
          <p:nvPr/>
        </p:nvSpPr>
        <p:spPr>
          <a:xfrm>
            <a:off x="403402" y="4480974"/>
            <a:ext cx="953911" cy="26705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7B66F6DD-ECD6-4EDC-B6DA-E529D20EEA04}"/>
              </a:ext>
            </a:extLst>
          </p:cNvPr>
          <p:cNvSpPr/>
          <p:nvPr/>
        </p:nvSpPr>
        <p:spPr>
          <a:xfrm>
            <a:off x="403402" y="4907256"/>
            <a:ext cx="953911" cy="26705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AE8F9CBF-7AE4-42A8-A9B3-A8811A7C4813}"/>
              </a:ext>
            </a:extLst>
          </p:cNvPr>
          <p:cNvSpPr/>
          <p:nvPr/>
        </p:nvSpPr>
        <p:spPr>
          <a:xfrm>
            <a:off x="403402" y="5319930"/>
            <a:ext cx="2616023" cy="26705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3C4DFD02-FC16-4923-8AE7-F6C873C2A4E5}"/>
              </a:ext>
            </a:extLst>
          </p:cNvPr>
          <p:cNvSpPr/>
          <p:nvPr/>
        </p:nvSpPr>
        <p:spPr>
          <a:xfrm>
            <a:off x="403402" y="5746212"/>
            <a:ext cx="2616023" cy="26705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2336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2FADCB-A5AA-428B-A3FE-191BE80D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95149"/>
            <a:ext cx="10353762" cy="4896051"/>
          </a:xfrm>
        </p:spPr>
        <p:txBody>
          <a:bodyPr/>
          <a:lstStyle/>
          <a:p>
            <a:pPr marL="36900" indent="0">
              <a:buNone/>
            </a:pPr>
            <a:r>
              <a:rPr lang="tr-TR" dirty="0">
                <a:solidFill>
                  <a:srgbClr val="FF0000"/>
                </a:solidFill>
              </a:rPr>
              <a:t>Not: </a:t>
            </a:r>
            <a:r>
              <a:rPr lang="tr-TR" dirty="0"/>
              <a:t>Dağıtım kısmında bize otomatik olarak yüklemek istediği </a:t>
            </a:r>
            <a:r>
              <a:rPr lang="tr-TR" dirty="0" err="1"/>
              <a:t>drupal</a:t>
            </a:r>
            <a:r>
              <a:rPr lang="tr-TR" dirty="0"/>
              <a:t> çekirdeklerini öneriyor; fakat yeni sürümler bazen bu listede yer almıyor dolayısıyla en güncel </a:t>
            </a:r>
            <a:r>
              <a:rPr lang="tr-TR" dirty="0" err="1"/>
              <a:t>drupal</a:t>
            </a:r>
            <a:r>
              <a:rPr lang="tr-TR" dirty="0"/>
              <a:t> çekirdeğini kendimiz projeyi yarattıktan sonra elle ekleyeceğiz.</a:t>
            </a:r>
          </a:p>
        </p:txBody>
      </p:sp>
    </p:spTree>
    <p:extLst>
      <p:ext uri="{BB962C8B-B14F-4D97-AF65-F5344CB8AC3E}">
        <p14:creationId xmlns:p14="http://schemas.microsoft.com/office/powerpoint/2010/main" val="637102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BD75E8-C916-4D34-891C-706919AD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4F9C40-22B9-4B76-958A-E1AAD3CA0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0DC8770-CD81-412A-B61F-85C8FBF4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B33DF4E-5AD3-463C-9823-3F96F358EDA4}"/>
              </a:ext>
            </a:extLst>
          </p:cNvPr>
          <p:cNvSpPr txBox="1"/>
          <p:nvPr/>
        </p:nvSpPr>
        <p:spPr>
          <a:xfrm>
            <a:off x="5557421" y="3117827"/>
            <a:ext cx="329609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Referans edilecek tip seçimi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01A8F1F6-C8A2-4D0F-992C-F5DED6C4F297}"/>
              </a:ext>
            </a:extLst>
          </p:cNvPr>
          <p:cNvCxnSpPr>
            <a:cxnSpLocks/>
          </p:cNvCxnSpPr>
          <p:nvPr/>
        </p:nvCxnSpPr>
        <p:spPr>
          <a:xfrm flipH="1" flipV="1">
            <a:off x="1589103" y="3302493"/>
            <a:ext cx="385291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96862C37-B218-4C12-8F66-24A7599C9B41}"/>
              </a:ext>
            </a:extLst>
          </p:cNvPr>
          <p:cNvSpPr/>
          <p:nvPr/>
        </p:nvSpPr>
        <p:spPr>
          <a:xfrm>
            <a:off x="403402" y="2038191"/>
            <a:ext cx="1070293" cy="2594127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11084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8673C80-1F78-4758-B6EA-28335EC4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F9DF29-72AB-46B3-822B-B600FF876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7329A03-4665-40A8-9DEE-8E676C39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DBB8DD2-4D71-403C-988F-30B703CFEBF0}"/>
              </a:ext>
            </a:extLst>
          </p:cNvPr>
          <p:cNvSpPr txBox="1"/>
          <p:nvPr/>
        </p:nvSpPr>
        <p:spPr>
          <a:xfrm>
            <a:off x="6095999" y="2967335"/>
            <a:ext cx="5167629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chemeClr val="bg1"/>
                </a:solidFill>
              </a:rPr>
              <a:t>Referans metodu</a:t>
            </a:r>
            <a:r>
              <a:rPr lang="tr-TR" sz="1200" dirty="0">
                <a:solidFill>
                  <a:schemeClr val="bg1"/>
                </a:solidFill>
              </a:rPr>
              <a:t>: İçeriklerin hangi yöntemle </a:t>
            </a:r>
            <a:r>
              <a:rPr lang="tr-TR" sz="1200" dirty="0" err="1">
                <a:solidFill>
                  <a:schemeClr val="bg1"/>
                </a:solidFill>
              </a:rPr>
              <a:t>refere</a:t>
            </a:r>
            <a:r>
              <a:rPr lang="tr-TR" sz="1200" dirty="0">
                <a:solidFill>
                  <a:schemeClr val="bg1"/>
                </a:solidFill>
              </a:rPr>
              <a:t> edildiğini seçiyorsunuz. 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001FEF36-2BF5-4A2E-86AB-4AF0140095D3}"/>
              </a:ext>
            </a:extLst>
          </p:cNvPr>
          <p:cNvSpPr txBox="1"/>
          <p:nvPr/>
        </p:nvSpPr>
        <p:spPr>
          <a:xfrm>
            <a:off x="6096001" y="3671210"/>
            <a:ext cx="4762499" cy="7386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200" dirty="0" err="1">
                <a:solidFill>
                  <a:schemeClr val="bg1"/>
                </a:solidFill>
              </a:rPr>
              <a:t>Default</a:t>
            </a:r>
            <a:r>
              <a:rPr lang="tr-TR" sz="1200" dirty="0">
                <a:solidFill>
                  <a:schemeClr val="bg1"/>
                </a:solidFill>
              </a:rPr>
              <a:t> seçip aralarında henüz bağ olmayan </a:t>
            </a:r>
            <a:r>
              <a:rPr lang="tr-TR" sz="1200" dirty="0" err="1">
                <a:solidFill>
                  <a:schemeClr val="bg1"/>
                </a:solidFill>
              </a:rPr>
              <a:t>database</a:t>
            </a:r>
            <a:r>
              <a:rPr lang="tr-TR" sz="1200" dirty="0">
                <a:solidFill>
                  <a:schemeClr val="bg1"/>
                </a:solidFill>
              </a:rPr>
              <a:t> varlıklarını bağlayabilirsiniz.</a:t>
            </a:r>
          </a:p>
          <a:p>
            <a:endParaRPr lang="tr-TR" dirty="0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E99CDEFA-ACF9-4637-85E8-29A09D675BAD}"/>
              </a:ext>
            </a:extLst>
          </p:cNvPr>
          <p:cNvCxnSpPr>
            <a:cxnSpLocks/>
          </p:cNvCxnSpPr>
          <p:nvPr/>
        </p:nvCxnSpPr>
        <p:spPr>
          <a:xfrm flipH="1">
            <a:off x="2419350" y="4095750"/>
            <a:ext cx="3533775" cy="895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6842E40D-F372-4F60-A85E-78792C4C2245}"/>
              </a:ext>
            </a:extLst>
          </p:cNvPr>
          <p:cNvSpPr txBox="1"/>
          <p:nvPr/>
        </p:nvSpPr>
        <p:spPr>
          <a:xfrm>
            <a:off x="6095999" y="4602585"/>
            <a:ext cx="5528652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Hangi tip içeriklerle birlikte kullanacağınızı seçin.</a:t>
            </a:r>
          </a:p>
          <a:p>
            <a:r>
              <a:rPr lang="tr-TR" sz="1200" dirty="0">
                <a:solidFill>
                  <a:schemeClr val="bg1"/>
                </a:solidFill>
              </a:rPr>
              <a:t>Bu işlem sonucunda </a:t>
            </a:r>
            <a:r>
              <a:rPr lang="tr-TR" sz="1200" dirty="0" err="1">
                <a:solidFill>
                  <a:schemeClr val="bg1"/>
                </a:solidFill>
              </a:rPr>
              <a:t>database’de</a:t>
            </a:r>
            <a:r>
              <a:rPr lang="tr-TR" sz="1200" dirty="0">
                <a:solidFill>
                  <a:schemeClr val="bg1"/>
                </a:solidFill>
              </a:rPr>
              <a:t> seçilen varlık türleri arasında bağlantılar otomatik oluşturulur. </a:t>
            </a:r>
            <a:r>
              <a:rPr lang="tr-TR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(Birden çoğa, çoktan çoğa vb.)</a:t>
            </a:r>
          </a:p>
          <a:p>
            <a:r>
              <a:rPr lang="tr-TR" sz="1200" dirty="0">
                <a:solidFill>
                  <a:srgbClr val="C00000"/>
                </a:solidFill>
              </a:rPr>
              <a:t>----------</a:t>
            </a:r>
            <a:r>
              <a:rPr lang="tr-TR" sz="1200" b="1" dirty="0">
                <a:solidFill>
                  <a:srgbClr val="C00000"/>
                </a:solidFill>
              </a:rPr>
              <a:t>Bağlantı (İlişki) Türleri Hakkında</a:t>
            </a:r>
            <a:r>
              <a:rPr lang="tr-TR" sz="1200" dirty="0">
                <a:solidFill>
                  <a:srgbClr val="C00000"/>
                </a:solidFill>
              </a:rPr>
              <a:t>--------------------------------------------------</a:t>
            </a:r>
          </a:p>
          <a:p>
            <a:r>
              <a:rPr lang="tr-TR" sz="1200" dirty="0" err="1">
                <a:solidFill>
                  <a:srgbClr val="FFC000"/>
                </a:solidFill>
              </a:rPr>
              <a:t>Bkz</a:t>
            </a:r>
            <a:r>
              <a:rPr lang="tr-TR" sz="1200" dirty="0">
                <a:solidFill>
                  <a:srgbClr val="FFC000"/>
                </a:solidFill>
              </a:rPr>
              <a:t>: </a:t>
            </a:r>
            <a:r>
              <a:rPr lang="tr-TR" sz="1200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https://teknikakil.com/veritabani/veritabani-tasarimi/veritabaninda-iliski-turleri-bire-bir-bire-cok-coka-cok/</a:t>
            </a:r>
            <a:r>
              <a:rPr lang="tr-TR" sz="1200" dirty="0">
                <a:solidFill>
                  <a:srgbClr val="FFC000"/>
                </a:solidFill>
              </a:rPr>
              <a:t> </a:t>
            </a:r>
            <a:r>
              <a:rPr lang="tr-TR" sz="1200" dirty="0">
                <a:solidFill>
                  <a:srgbClr val="FFFF00"/>
                </a:solidFill>
              </a:rPr>
              <a:t>(Türkçe kaynak)</a:t>
            </a:r>
          </a:p>
          <a:p>
            <a:r>
              <a:rPr lang="tr-TR" sz="1200" dirty="0" err="1">
                <a:solidFill>
                  <a:srgbClr val="FFC000"/>
                </a:solidFill>
              </a:rPr>
              <a:t>Bkz</a:t>
            </a:r>
            <a:r>
              <a:rPr lang="tr-TR" sz="1200" dirty="0">
                <a:solidFill>
                  <a:srgbClr val="FFC000"/>
                </a:solidFill>
              </a:rPr>
              <a:t>: </a:t>
            </a:r>
            <a:r>
              <a:rPr lang="tr-TR" sz="1200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https://database.guide/the-3-types-of-relationships-in-database-design/</a:t>
            </a:r>
            <a:r>
              <a:rPr lang="tr-TR" sz="1200" dirty="0">
                <a:solidFill>
                  <a:srgbClr val="FFC000"/>
                </a:solidFill>
              </a:rPr>
              <a:t> </a:t>
            </a:r>
            <a:r>
              <a:rPr lang="tr-TR" sz="1200" dirty="0">
                <a:solidFill>
                  <a:srgbClr val="FFFF00"/>
                </a:solidFill>
              </a:rPr>
              <a:t>(İngilizce kaynak)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944A65EE-6E03-4E47-A00A-098615EB1E1F}"/>
              </a:ext>
            </a:extLst>
          </p:cNvPr>
          <p:cNvCxnSpPr>
            <a:cxnSpLocks/>
          </p:cNvCxnSpPr>
          <p:nvPr/>
        </p:nvCxnSpPr>
        <p:spPr>
          <a:xfrm flipH="1">
            <a:off x="2073244" y="3273475"/>
            <a:ext cx="3866205" cy="1569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D108EEFF-F31D-41B7-8863-0DE3C6530B26}"/>
              </a:ext>
            </a:extLst>
          </p:cNvPr>
          <p:cNvCxnSpPr>
            <a:cxnSpLocks/>
          </p:cNvCxnSpPr>
          <p:nvPr/>
        </p:nvCxnSpPr>
        <p:spPr>
          <a:xfrm flipH="1">
            <a:off x="1176951" y="5387415"/>
            <a:ext cx="47624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E7132D04-96C1-4DD6-9C26-391B8BBA330A}"/>
              </a:ext>
            </a:extLst>
          </p:cNvPr>
          <p:cNvSpPr/>
          <p:nvPr/>
        </p:nvSpPr>
        <p:spPr>
          <a:xfrm>
            <a:off x="484198" y="4720956"/>
            <a:ext cx="1589046" cy="22251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7D77D90A-63B9-4CC2-9588-8CC3B1C722C0}"/>
              </a:ext>
            </a:extLst>
          </p:cNvPr>
          <p:cNvSpPr/>
          <p:nvPr/>
        </p:nvSpPr>
        <p:spPr>
          <a:xfrm>
            <a:off x="484198" y="4967280"/>
            <a:ext cx="1816090" cy="122179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4E8A4765-784D-4665-B20B-87B29091FD2A}"/>
              </a:ext>
            </a:extLst>
          </p:cNvPr>
          <p:cNvSpPr/>
          <p:nvPr/>
        </p:nvSpPr>
        <p:spPr>
          <a:xfrm>
            <a:off x="484198" y="5113265"/>
            <a:ext cx="592127" cy="44219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46785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4D6C6A-9E1B-46D2-979D-C0F2B8C7C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Diğer referans alanları da benzer şekilde oluşturulur.</a:t>
            </a:r>
          </a:p>
        </p:txBody>
      </p:sp>
    </p:spTree>
    <p:extLst>
      <p:ext uri="{BB962C8B-B14F-4D97-AF65-F5344CB8AC3E}">
        <p14:creationId xmlns:p14="http://schemas.microsoft.com/office/powerpoint/2010/main" val="3147500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9872F8C-C009-44BF-A31D-30CBC3D2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96BC9E-9266-46C7-99DD-7161C6204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3274649-178C-4BDC-A906-46C54BF7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BB9A014-9E4D-4F3B-8478-AD5F5C82C5C3}"/>
              </a:ext>
            </a:extLst>
          </p:cNvPr>
          <p:cNvSpPr txBox="1"/>
          <p:nvPr/>
        </p:nvSpPr>
        <p:spPr>
          <a:xfrm>
            <a:off x="6587231" y="1417638"/>
            <a:ext cx="4992151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Gösterimi sıralamak için kırmızı alandaki işaretleri sürükle-bırak yapabilirsiniz.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Birden fazla kalıp hazırlamak için </a:t>
            </a:r>
            <a:r>
              <a:rPr lang="tr-T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bkz</a:t>
            </a:r>
            <a:r>
              <a:rPr lang="tr-T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tr-T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Structure</a:t>
            </a:r>
            <a:r>
              <a:rPr lang="tr-T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Display</a:t>
            </a:r>
            <a:r>
              <a:rPr lang="tr-T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Modes</a:t>
            </a:r>
            <a:r>
              <a:rPr lang="tr-T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/Form </a:t>
            </a:r>
            <a:r>
              <a:rPr lang="tr-T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Modes</a:t>
            </a:r>
            <a:endParaRPr lang="tr-T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İçeriğe ait alanları daha ayrıntılı düzenleme için bir sonraki </a:t>
            </a:r>
            <a:r>
              <a:rPr lang="tr-TR" dirty="0" err="1">
                <a:solidFill>
                  <a:schemeClr val="bg1"/>
                </a:solidFill>
              </a:rPr>
              <a:t>slayta</a:t>
            </a:r>
            <a:r>
              <a:rPr lang="tr-TR" dirty="0">
                <a:solidFill>
                  <a:schemeClr val="bg1"/>
                </a:solidFill>
              </a:rPr>
              <a:t> geçin.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82B12777-0BA8-4193-AFE1-E7C8479A1965}"/>
              </a:ext>
            </a:extLst>
          </p:cNvPr>
          <p:cNvSpPr/>
          <p:nvPr/>
        </p:nvSpPr>
        <p:spPr>
          <a:xfrm>
            <a:off x="416459" y="2082297"/>
            <a:ext cx="196157" cy="3856776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EFE15EF1-986F-444E-8240-F051295BA3AE}"/>
              </a:ext>
            </a:extLst>
          </p:cNvPr>
          <p:cNvCxnSpPr/>
          <p:nvPr/>
        </p:nvCxnSpPr>
        <p:spPr>
          <a:xfrm flipH="1">
            <a:off x="679010" y="2222287"/>
            <a:ext cx="5794218" cy="1516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758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A4C0AB9-AE24-4F6D-8413-073519DA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D783DF-A9CC-4ADA-B738-B5512E1DF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3636511"/>
          </a:xfrm>
        </p:spPr>
        <p:txBody>
          <a:bodyPr/>
          <a:lstStyle/>
          <a:p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8C00758-722B-4BA2-943B-0156FD86D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B0EDD5DA-99D0-43BB-BC58-F963EB05F4FB}"/>
              </a:ext>
            </a:extLst>
          </p:cNvPr>
          <p:cNvSpPr txBox="1"/>
          <p:nvPr/>
        </p:nvSpPr>
        <p:spPr>
          <a:xfrm>
            <a:off x="6209277" y="532244"/>
            <a:ext cx="5480481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İçeriğin gösterim formatları</a:t>
            </a:r>
          </a:p>
          <a:p>
            <a:r>
              <a:rPr lang="tr-TR" dirty="0">
                <a:solidFill>
                  <a:schemeClr val="bg1"/>
                </a:solidFill>
              </a:rPr>
              <a:t>Diğer gösterim formatlarına ulaşmak için kırmızı oku takip edin 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(Özelleştirmek için 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bkz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Sturcture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Display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Modes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View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Modes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70F85D65-2115-4F4E-A59D-4E53D6CC6CBF}"/>
              </a:ext>
            </a:extLst>
          </p:cNvPr>
          <p:cNvCxnSpPr/>
          <p:nvPr/>
        </p:nvCxnSpPr>
        <p:spPr>
          <a:xfrm flipH="1">
            <a:off x="2006354" y="1269507"/>
            <a:ext cx="4089647" cy="426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3D4DBA98-8773-47CD-A135-730B07B7E808}"/>
              </a:ext>
            </a:extLst>
          </p:cNvPr>
          <p:cNvSpPr/>
          <p:nvPr/>
        </p:nvSpPr>
        <p:spPr>
          <a:xfrm>
            <a:off x="408374" y="1624614"/>
            <a:ext cx="1597980" cy="16867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DEE47478-5123-4C1B-AD83-FF7EDE204CD7}"/>
              </a:ext>
            </a:extLst>
          </p:cNvPr>
          <p:cNvSpPr txBox="1"/>
          <p:nvPr/>
        </p:nvSpPr>
        <p:spPr>
          <a:xfrm>
            <a:off x="8451257" y="1793651"/>
            <a:ext cx="2319866" cy="120032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Alan bilgilerinin gösterim şekli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Örn</a:t>
            </a:r>
            <a:r>
              <a:rPr lang="tr-TR" sz="1200" b="1" dirty="0">
                <a:solidFill>
                  <a:srgbClr val="FFFF00"/>
                </a:solidFill>
              </a:rPr>
              <a:t> (</a:t>
            </a:r>
            <a:r>
              <a:rPr lang="tr-TR" sz="1200" b="1" dirty="0" err="1">
                <a:solidFill>
                  <a:srgbClr val="FFFF00"/>
                </a:solidFill>
              </a:rPr>
              <a:t>Above</a:t>
            </a:r>
            <a:r>
              <a:rPr lang="tr-TR" sz="1200" b="1" dirty="0">
                <a:solidFill>
                  <a:srgbClr val="FFFF00"/>
                </a:solidFill>
              </a:rPr>
              <a:t>)</a:t>
            </a:r>
          </a:p>
          <a:p>
            <a:r>
              <a:rPr lang="tr-TR" sz="1200" dirty="0">
                <a:solidFill>
                  <a:schemeClr val="bg1"/>
                </a:solidFill>
              </a:rPr>
              <a:t>Value:</a:t>
            </a:r>
          </a:p>
          <a:p>
            <a:r>
              <a:rPr lang="tr-TR" sz="1200" dirty="0">
                <a:solidFill>
                  <a:schemeClr val="bg1"/>
                </a:solidFill>
              </a:rPr>
              <a:t>5</a:t>
            </a:r>
          </a:p>
          <a:p>
            <a:r>
              <a:rPr lang="tr-TR" sz="1200" b="1" dirty="0">
                <a:solidFill>
                  <a:srgbClr val="FFFF00"/>
                </a:solidFill>
              </a:rPr>
              <a:t>Örn2 (</a:t>
            </a:r>
            <a:r>
              <a:rPr lang="tr-TR" sz="1200" b="1" dirty="0" err="1">
                <a:solidFill>
                  <a:srgbClr val="FFFF00"/>
                </a:solidFill>
              </a:rPr>
              <a:t>Inline</a:t>
            </a:r>
            <a:r>
              <a:rPr lang="tr-TR" sz="1200" b="1" dirty="0">
                <a:solidFill>
                  <a:srgbClr val="FFFF00"/>
                </a:solidFill>
              </a:rPr>
              <a:t>)</a:t>
            </a:r>
          </a:p>
          <a:p>
            <a:r>
              <a:rPr lang="tr-TR" sz="1200" dirty="0">
                <a:solidFill>
                  <a:schemeClr val="bg1"/>
                </a:solidFill>
              </a:rPr>
              <a:t>Value: 5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0EE26A5C-75FC-42DA-BE67-B6461C5E7BE1}"/>
              </a:ext>
            </a:extLst>
          </p:cNvPr>
          <p:cNvCxnSpPr>
            <a:cxnSpLocks/>
          </p:cNvCxnSpPr>
          <p:nvPr/>
        </p:nvCxnSpPr>
        <p:spPr>
          <a:xfrm flipH="1">
            <a:off x="3484832" y="2352675"/>
            <a:ext cx="4849544" cy="1230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27E41C1-2EEB-41F3-8B5B-FB5154A7A34E}"/>
              </a:ext>
            </a:extLst>
          </p:cNvPr>
          <p:cNvSpPr txBox="1"/>
          <p:nvPr/>
        </p:nvSpPr>
        <p:spPr>
          <a:xfrm>
            <a:off x="3494170" y="4844087"/>
            <a:ext cx="5069677" cy="120032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Not: </a:t>
            </a:r>
            <a:r>
              <a:rPr lang="tr-TR" dirty="0">
                <a:solidFill>
                  <a:schemeClr val="bg1"/>
                </a:solidFill>
              </a:rPr>
              <a:t>Bu gördüğünüz dişliler </a:t>
            </a:r>
            <a:r>
              <a:rPr lang="tr-TR" dirty="0" err="1">
                <a:solidFill>
                  <a:schemeClr val="bg1"/>
                </a:solidFill>
              </a:rPr>
              <a:t>arayüzün</a:t>
            </a:r>
            <a:r>
              <a:rPr lang="tr-TR" dirty="0">
                <a:solidFill>
                  <a:schemeClr val="bg1"/>
                </a:solidFill>
              </a:rPr>
              <a:t> her kısmında karşınıza çıkacaktır ve daha da ayrıntıya inmek için kullanacağınız konfigürasyon butonlarıdır.</a:t>
            </a:r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4761785A-7475-4058-839F-8CBD4F0D15B9}"/>
              </a:ext>
            </a:extLst>
          </p:cNvPr>
          <p:cNvCxnSpPr/>
          <p:nvPr/>
        </p:nvCxnSpPr>
        <p:spPr>
          <a:xfrm flipV="1">
            <a:off x="8646060" y="4508626"/>
            <a:ext cx="2860895" cy="751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kdörtgen 19">
            <a:extLst>
              <a:ext uri="{FF2B5EF4-FFF2-40B4-BE49-F238E27FC236}">
                <a16:creationId xmlns:a16="http://schemas.microsoft.com/office/drawing/2014/main" id="{59D70D54-FBEA-4E05-B34A-2CF7747F3503}"/>
              </a:ext>
            </a:extLst>
          </p:cNvPr>
          <p:cNvSpPr/>
          <p:nvPr/>
        </p:nvSpPr>
        <p:spPr>
          <a:xfrm>
            <a:off x="11624651" y="3438802"/>
            <a:ext cx="353085" cy="2282988"/>
          </a:xfrm>
          <a:prstGeom prst="rect">
            <a:avLst/>
          </a:prstGeom>
          <a:solidFill>
            <a:srgbClr val="00B0F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9C1B1A8A-9FEC-400C-95B7-A8A3D9C9CEAE}"/>
              </a:ext>
            </a:extLst>
          </p:cNvPr>
          <p:cNvCxnSpPr>
            <a:cxnSpLocks/>
          </p:cNvCxnSpPr>
          <p:nvPr/>
        </p:nvCxnSpPr>
        <p:spPr>
          <a:xfrm flipH="1">
            <a:off x="1509713" y="1793289"/>
            <a:ext cx="4699567" cy="4221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Dikdörtgen 17">
            <a:extLst>
              <a:ext uri="{FF2B5EF4-FFF2-40B4-BE49-F238E27FC236}">
                <a16:creationId xmlns:a16="http://schemas.microsoft.com/office/drawing/2014/main" id="{EE1AA13F-37CE-4FF9-8CF0-7F775BC11BDC}"/>
              </a:ext>
            </a:extLst>
          </p:cNvPr>
          <p:cNvSpPr/>
          <p:nvPr/>
        </p:nvSpPr>
        <p:spPr>
          <a:xfrm>
            <a:off x="2593975" y="3295822"/>
            <a:ext cx="812800" cy="628478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6AD58467-40AE-484F-ACB3-6352B88C1075}"/>
              </a:ext>
            </a:extLst>
          </p:cNvPr>
          <p:cNvSpPr/>
          <p:nvPr/>
        </p:nvSpPr>
        <p:spPr>
          <a:xfrm>
            <a:off x="412115" y="6044416"/>
            <a:ext cx="1063601" cy="168675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74781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7917480-277A-4129-A8EE-102AA886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DBD34A-F64D-4096-BC1D-24251362B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19DE5FE-5126-40D2-B679-3D937095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B267AA1-AF96-4714-A585-BA2F9C6866E9}"/>
              </a:ext>
            </a:extLst>
          </p:cNvPr>
          <p:cNvSpPr txBox="1"/>
          <p:nvPr/>
        </p:nvSpPr>
        <p:spPr>
          <a:xfrm>
            <a:off x="5220599" y="2778711"/>
            <a:ext cx="6161399" cy="1754326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92D050"/>
                </a:solidFill>
              </a:rPr>
              <a:t>Form </a:t>
            </a:r>
            <a:r>
              <a:rPr lang="tr-TR" dirty="0" err="1">
                <a:solidFill>
                  <a:srgbClr val="92D050"/>
                </a:solidFill>
              </a:rPr>
              <a:t>Modes</a:t>
            </a:r>
            <a:r>
              <a:rPr lang="tr-TR" dirty="0">
                <a:solidFill>
                  <a:srgbClr val="92D050"/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İçeriğe ait alanların konfigürasyonu için farklı kalıplar hazırlamak için kullanılır.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rgbClr val="92D050"/>
                </a:solidFill>
              </a:rPr>
              <a:t>View</a:t>
            </a:r>
            <a:r>
              <a:rPr lang="tr-TR" dirty="0">
                <a:solidFill>
                  <a:srgbClr val="92D050"/>
                </a:solidFill>
              </a:rPr>
              <a:t> </a:t>
            </a:r>
            <a:r>
              <a:rPr lang="tr-TR" dirty="0" err="1">
                <a:solidFill>
                  <a:srgbClr val="92D050"/>
                </a:solidFill>
              </a:rPr>
              <a:t>Modes</a:t>
            </a:r>
            <a:r>
              <a:rPr lang="tr-TR" dirty="0">
                <a:solidFill>
                  <a:srgbClr val="92D050"/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İçeriğe ait alanların konfigürasyonu </a:t>
            </a:r>
            <a:r>
              <a:rPr lang="tr-TR" dirty="0">
                <a:solidFill>
                  <a:srgbClr val="0070C0"/>
                </a:solidFill>
              </a:rPr>
              <a:t>(daha ayrıntılı) </a:t>
            </a:r>
            <a:r>
              <a:rPr lang="tr-TR" dirty="0">
                <a:solidFill>
                  <a:schemeClr val="bg1"/>
                </a:solidFill>
              </a:rPr>
              <a:t>için farklı kalıplar hazırlamak için kullanılır.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3B0B455A-BF77-4B14-AA13-DD0D058D3349}"/>
              </a:ext>
            </a:extLst>
          </p:cNvPr>
          <p:cNvCxnSpPr>
            <a:cxnSpLocks/>
          </p:cNvCxnSpPr>
          <p:nvPr/>
        </p:nvCxnSpPr>
        <p:spPr>
          <a:xfrm flipH="1" flipV="1">
            <a:off x="1810694" y="1999087"/>
            <a:ext cx="3268300" cy="886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B9AC4680-38F6-4B23-9655-2FA537FC5F2C}"/>
              </a:ext>
            </a:extLst>
          </p:cNvPr>
          <p:cNvCxnSpPr>
            <a:cxnSpLocks/>
          </p:cNvCxnSpPr>
          <p:nvPr/>
        </p:nvCxnSpPr>
        <p:spPr>
          <a:xfrm flipH="1" flipV="1">
            <a:off x="1810694" y="2657934"/>
            <a:ext cx="3268300" cy="1126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CC089202-CE52-479D-B485-E5AD301ADBBD}"/>
              </a:ext>
            </a:extLst>
          </p:cNvPr>
          <p:cNvSpPr/>
          <p:nvPr/>
        </p:nvSpPr>
        <p:spPr>
          <a:xfrm>
            <a:off x="412114" y="1856149"/>
            <a:ext cx="1308044" cy="308291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A4C4B419-117B-42E4-930A-FF3042426A5A}"/>
              </a:ext>
            </a:extLst>
          </p:cNvPr>
          <p:cNvSpPr/>
          <p:nvPr/>
        </p:nvSpPr>
        <p:spPr>
          <a:xfrm>
            <a:off x="412114" y="2277270"/>
            <a:ext cx="1308044" cy="325681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42114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EC38D5B-B58E-460C-98A9-12CC4B86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0F3E1E-2CCC-4DD9-A4B7-D57BEEA6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1C110D8-6EB6-45E6-9D3F-FAC7F6E1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EEA5FC6B-6DC6-42BF-9056-04CA96B1D2AB}"/>
              </a:ext>
            </a:extLst>
          </p:cNvPr>
          <p:cNvSpPr/>
          <p:nvPr/>
        </p:nvSpPr>
        <p:spPr>
          <a:xfrm>
            <a:off x="435006" y="2222287"/>
            <a:ext cx="10227076" cy="2056750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AA733F5-42BD-4EC6-B3B4-46BFAC15777B}"/>
              </a:ext>
            </a:extLst>
          </p:cNvPr>
          <p:cNvSpPr txBox="1"/>
          <p:nvPr/>
        </p:nvSpPr>
        <p:spPr>
          <a:xfrm>
            <a:off x="7842079" y="5594465"/>
            <a:ext cx="28200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tanımlı menüler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733FDC74-82FD-4EC5-99CF-36664AEA8927}"/>
              </a:ext>
            </a:extLst>
          </p:cNvPr>
          <p:cNvCxnSpPr>
            <a:cxnSpLocks/>
          </p:cNvCxnSpPr>
          <p:nvPr/>
        </p:nvCxnSpPr>
        <p:spPr>
          <a:xfrm flipH="1" flipV="1">
            <a:off x="5868141" y="4412203"/>
            <a:ext cx="2571009" cy="1083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5123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078325E-2E69-4AB4-B9C3-AC8DD36A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F9EFC2-534C-4D84-87BD-0CBE7DBD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2413FA-1218-42A8-A00A-75F14346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941B8EC-A6E1-49D9-BD2D-7EDF8BC37C7C}"/>
              </a:ext>
            </a:extLst>
          </p:cNvPr>
          <p:cNvSpPr txBox="1"/>
          <p:nvPr/>
        </p:nvSpPr>
        <p:spPr>
          <a:xfrm>
            <a:off x="7563775" y="4998129"/>
            <a:ext cx="3986074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oluşturduğunuz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menünün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başlık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özet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bilgileri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E2A36068-E928-461F-9280-0D4AEB728217}"/>
              </a:ext>
            </a:extLst>
          </p:cNvPr>
          <p:cNvCxnSpPr>
            <a:cxnSpLocks/>
          </p:cNvCxnSpPr>
          <p:nvPr/>
        </p:nvCxnSpPr>
        <p:spPr>
          <a:xfrm flipH="1" flipV="1">
            <a:off x="3462291" y="2801296"/>
            <a:ext cx="3986075" cy="2329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0BA2A6DD-3750-45BE-A4D5-7D511837A99B}"/>
              </a:ext>
            </a:extLst>
          </p:cNvPr>
          <p:cNvCxnSpPr>
            <a:cxnSpLocks/>
          </p:cNvCxnSpPr>
          <p:nvPr/>
        </p:nvCxnSpPr>
        <p:spPr>
          <a:xfrm flipH="1" flipV="1">
            <a:off x="3746500" y="2273300"/>
            <a:ext cx="3817275" cy="2574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37D4B75D-EAB7-48DF-9967-A463063CE289}"/>
              </a:ext>
            </a:extLst>
          </p:cNvPr>
          <p:cNvSpPr/>
          <p:nvPr/>
        </p:nvSpPr>
        <p:spPr>
          <a:xfrm>
            <a:off x="412115" y="2016416"/>
            <a:ext cx="3283585" cy="33625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0122B169-7E8A-4CA5-A97D-830738E4DADD}"/>
              </a:ext>
            </a:extLst>
          </p:cNvPr>
          <p:cNvSpPr/>
          <p:nvPr/>
        </p:nvSpPr>
        <p:spPr>
          <a:xfrm>
            <a:off x="412115" y="2393016"/>
            <a:ext cx="3283585" cy="36793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19019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9FCA608-EAC6-4C97-BB12-49A9082B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9EEEF5C-8665-4BBE-8A07-74E4A4D90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60ECD67-30ED-4C08-B4B6-F0FC3351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02275C34-A081-48B8-B84C-1818695DB555}"/>
              </a:ext>
            </a:extLst>
          </p:cNvPr>
          <p:cNvSpPr/>
          <p:nvPr/>
        </p:nvSpPr>
        <p:spPr>
          <a:xfrm>
            <a:off x="461640" y="3428999"/>
            <a:ext cx="11540970" cy="601463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9F4696A-EF13-449E-B48E-8F4E0EDE6A5C}"/>
              </a:ext>
            </a:extLst>
          </p:cNvPr>
          <p:cNvSpPr txBox="1"/>
          <p:nvPr/>
        </p:nvSpPr>
        <p:spPr>
          <a:xfrm>
            <a:off x="461640" y="5672491"/>
            <a:ext cx="63802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Oluşturduğunuz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menüye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linklerin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görüntülendiği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alan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7B16CABE-B0ED-4C8C-9F9C-D2DBDDBA2E3D}"/>
              </a:ext>
            </a:extLst>
          </p:cNvPr>
          <p:cNvCxnSpPr>
            <a:cxnSpLocks/>
          </p:cNvCxnSpPr>
          <p:nvPr/>
        </p:nvCxnSpPr>
        <p:spPr>
          <a:xfrm flipV="1">
            <a:off x="3462291" y="4105548"/>
            <a:ext cx="0" cy="1557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DB6663B-3620-4B1E-AA82-56803B48EEB2}"/>
              </a:ext>
            </a:extLst>
          </p:cNvPr>
          <p:cNvSpPr txBox="1"/>
          <p:nvPr/>
        </p:nvSpPr>
        <p:spPr>
          <a:xfrm>
            <a:off x="8691239" y="5671334"/>
            <a:ext cx="203132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link </a:t>
            </a:r>
            <a:r>
              <a:rPr lang="en-US" dirty="0" err="1">
                <a:solidFill>
                  <a:schemeClr val="bg1"/>
                </a:solidFill>
              </a:rPr>
              <a:t>ekleme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4506A035-DCE6-4724-8E72-3DAECB421892}"/>
              </a:ext>
            </a:extLst>
          </p:cNvPr>
          <p:cNvCxnSpPr/>
          <p:nvPr/>
        </p:nvCxnSpPr>
        <p:spPr>
          <a:xfrm flipH="1" flipV="1">
            <a:off x="2059619" y="3916818"/>
            <a:ext cx="6507332" cy="1828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65E34814-B1F7-4C36-AC56-07FF4F231727}"/>
              </a:ext>
            </a:extLst>
          </p:cNvPr>
          <p:cNvCxnSpPr>
            <a:cxnSpLocks/>
          </p:cNvCxnSpPr>
          <p:nvPr/>
        </p:nvCxnSpPr>
        <p:spPr>
          <a:xfrm flipH="1" flipV="1">
            <a:off x="1091955" y="2429799"/>
            <a:ext cx="7474996" cy="3315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5EC2C0E2-8E2A-4925-846E-545F60871258}"/>
              </a:ext>
            </a:extLst>
          </p:cNvPr>
          <p:cNvSpPr/>
          <p:nvPr/>
        </p:nvSpPr>
        <p:spPr>
          <a:xfrm>
            <a:off x="1695450" y="3742084"/>
            <a:ext cx="364169" cy="15046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5D13D8D8-5D3E-47C7-8FAE-E1D776AC95EC}"/>
              </a:ext>
            </a:extLst>
          </p:cNvPr>
          <p:cNvSpPr/>
          <p:nvPr/>
        </p:nvSpPr>
        <p:spPr>
          <a:xfrm>
            <a:off x="445831" y="2279333"/>
            <a:ext cx="620969" cy="18049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35729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FF0EA7E-7204-4C5B-AA34-9D0995B6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D66705E-16E0-480A-A7B6-EA22DD93B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6E99F80-772D-4660-BE95-B34916E3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B5D70D3-A19C-46D5-8799-A97C92C9C28A}"/>
              </a:ext>
            </a:extLst>
          </p:cNvPr>
          <p:cNvSpPr txBox="1"/>
          <p:nvPr/>
        </p:nvSpPr>
        <p:spPr>
          <a:xfrm>
            <a:off x="7197143" y="932413"/>
            <a:ext cx="4176143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Bağlantı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başlığı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Menüde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görüntülenecek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olan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isim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tr-T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9A83E3CA-BC9F-45FE-A301-9098DD4ACEA9}"/>
              </a:ext>
            </a:extLst>
          </p:cNvPr>
          <p:cNvCxnSpPr>
            <a:cxnSpLocks/>
          </p:cNvCxnSpPr>
          <p:nvPr/>
        </p:nvCxnSpPr>
        <p:spPr>
          <a:xfrm flipH="1">
            <a:off x="3743325" y="1304763"/>
            <a:ext cx="3352800" cy="7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B3297E0B-5541-45FB-82E6-219504CF2D04}"/>
              </a:ext>
            </a:extLst>
          </p:cNvPr>
          <p:cNvSpPr txBox="1"/>
          <p:nvPr/>
        </p:nvSpPr>
        <p:spPr>
          <a:xfrm>
            <a:off x="7197143" y="1833109"/>
            <a:ext cx="412164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External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veya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</a:rPr>
              <a:t>Internal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herhangi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server </a:t>
            </a:r>
            <a:r>
              <a:rPr lang="en-US" dirty="0" err="1">
                <a:solidFill>
                  <a:schemeClr val="bg1"/>
                </a:solidFill>
              </a:rPr>
              <a:t>dosyası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6FE387C3-6177-4DEB-BC5E-008984EC93F8}"/>
              </a:ext>
            </a:extLst>
          </p:cNvPr>
          <p:cNvCxnSpPr>
            <a:cxnSpLocks/>
          </p:cNvCxnSpPr>
          <p:nvPr/>
        </p:nvCxnSpPr>
        <p:spPr>
          <a:xfrm flipH="1">
            <a:off x="3743326" y="2156274"/>
            <a:ext cx="3352799" cy="434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8ECB1692-5827-40E7-908F-210E8E0F3FF3}"/>
              </a:ext>
            </a:extLst>
          </p:cNvPr>
          <p:cNvSpPr txBox="1"/>
          <p:nvPr/>
        </p:nvSpPr>
        <p:spPr>
          <a:xfrm>
            <a:off x="7197143" y="3074141"/>
            <a:ext cx="401263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Bağlantı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açıklama</a:t>
            </a:r>
            <a:r>
              <a:rPr lang="en-US" dirty="0">
                <a:solidFill>
                  <a:schemeClr val="bg1"/>
                </a:solidFill>
              </a:rPr>
              <a:t> pop </a:t>
            </a:r>
            <a:r>
              <a:rPr lang="en-US" dirty="0" err="1">
                <a:solidFill>
                  <a:schemeClr val="bg1"/>
                </a:solidFill>
              </a:rPr>
              <a:t>up’ı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EC365192-9FD4-49E5-A9DA-CF79E6617FF3}"/>
              </a:ext>
            </a:extLst>
          </p:cNvPr>
          <p:cNvCxnSpPr/>
          <p:nvPr/>
        </p:nvCxnSpPr>
        <p:spPr>
          <a:xfrm flipH="1">
            <a:off x="3743325" y="3284089"/>
            <a:ext cx="3352800" cy="363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BBE542E-67AB-4415-A38C-BA6E9D0289D1}"/>
              </a:ext>
            </a:extLst>
          </p:cNvPr>
          <p:cNvSpPr txBox="1"/>
          <p:nvPr/>
        </p:nvSpPr>
        <p:spPr>
          <a:xfrm>
            <a:off x="7197143" y="3984453"/>
            <a:ext cx="487184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Bağlantı‘nın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görüntüleneceği</a:t>
            </a:r>
            <a:r>
              <a:rPr lang="en-US" dirty="0">
                <a:solidFill>
                  <a:schemeClr val="bg1"/>
                </a:solidFill>
              </a:rPr>
              <a:t> menu </a:t>
            </a:r>
            <a:r>
              <a:rPr lang="en-US" dirty="0" err="1">
                <a:solidFill>
                  <a:schemeClr val="bg1"/>
                </a:solidFill>
              </a:rPr>
              <a:t>seçimi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521DC839-DA5A-4DEE-9303-BB71C266D4E8}"/>
              </a:ext>
            </a:extLst>
          </p:cNvPr>
          <p:cNvCxnSpPr>
            <a:cxnSpLocks/>
          </p:cNvCxnSpPr>
          <p:nvPr/>
        </p:nvCxnSpPr>
        <p:spPr>
          <a:xfrm flipH="1">
            <a:off x="2514601" y="4167291"/>
            <a:ext cx="4581524" cy="309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59FE4C1D-5409-4C20-BB5B-A4F3B2CE880E}"/>
              </a:ext>
            </a:extLst>
          </p:cNvPr>
          <p:cNvSpPr txBox="1"/>
          <p:nvPr/>
        </p:nvSpPr>
        <p:spPr>
          <a:xfrm>
            <a:off x="7197143" y="5079431"/>
            <a:ext cx="4562475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Ağırlığı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düşük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önceliklidir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(</a:t>
            </a:r>
            <a:r>
              <a:rPr lang="en-US" dirty="0" err="1"/>
              <a:t>Bağlantılar</a:t>
            </a:r>
            <a:r>
              <a:rPr lang="en-US" dirty="0"/>
              <a:t> </a:t>
            </a:r>
            <a:r>
              <a:rPr lang="en-US" dirty="0" err="1"/>
              <a:t>menüde</a:t>
            </a:r>
            <a:r>
              <a:rPr lang="en-US" dirty="0"/>
              <a:t> </a:t>
            </a:r>
            <a:r>
              <a:rPr lang="en-US" dirty="0" err="1"/>
              <a:t>ağırlıklarına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küçükten</a:t>
            </a:r>
            <a:r>
              <a:rPr lang="en-US" dirty="0"/>
              <a:t> </a:t>
            </a:r>
            <a:r>
              <a:rPr lang="en-US" dirty="0" err="1"/>
              <a:t>büyüğe</a:t>
            </a:r>
            <a:r>
              <a:rPr lang="en-US" dirty="0"/>
              <a:t> </a:t>
            </a:r>
            <a:r>
              <a:rPr lang="en-US" dirty="0" err="1"/>
              <a:t>sıralanırlar</a:t>
            </a:r>
            <a:r>
              <a:rPr lang="en-US" dirty="0"/>
              <a:t>)</a:t>
            </a:r>
            <a:endParaRPr lang="tr-TR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9D2CD2E0-7777-4135-A5FF-92A78F363A6C}"/>
              </a:ext>
            </a:extLst>
          </p:cNvPr>
          <p:cNvCxnSpPr/>
          <p:nvPr/>
        </p:nvCxnSpPr>
        <p:spPr>
          <a:xfrm flipH="1" flipV="1">
            <a:off x="1695450" y="5046255"/>
            <a:ext cx="5334000" cy="516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A4646011-3811-4329-981F-23730D938477}"/>
              </a:ext>
            </a:extLst>
          </p:cNvPr>
          <p:cNvSpPr/>
          <p:nvPr/>
        </p:nvSpPr>
        <p:spPr>
          <a:xfrm>
            <a:off x="445831" y="1878359"/>
            <a:ext cx="3259394" cy="3417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2F237B60-9ECA-463B-AE96-BFEB5A905BBC}"/>
              </a:ext>
            </a:extLst>
          </p:cNvPr>
          <p:cNvSpPr/>
          <p:nvPr/>
        </p:nvSpPr>
        <p:spPr>
          <a:xfrm>
            <a:off x="445831" y="2373537"/>
            <a:ext cx="3259394" cy="395574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6820B737-A161-47C6-A6FB-7348585B8309}"/>
              </a:ext>
            </a:extLst>
          </p:cNvPr>
          <p:cNvSpPr/>
          <p:nvPr/>
        </p:nvSpPr>
        <p:spPr>
          <a:xfrm>
            <a:off x="445831" y="3393882"/>
            <a:ext cx="3259394" cy="36398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35A8C226-5360-4265-B7DA-52EF00BC71AC}"/>
              </a:ext>
            </a:extLst>
          </p:cNvPr>
          <p:cNvSpPr/>
          <p:nvPr/>
        </p:nvSpPr>
        <p:spPr>
          <a:xfrm>
            <a:off x="445831" y="4259321"/>
            <a:ext cx="1997332" cy="33887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AF5383D5-3147-4B34-B22D-B072FF63848B}"/>
              </a:ext>
            </a:extLst>
          </p:cNvPr>
          <p:cNvSpPr/>
          <p:nvPr/>
        </p:nvSpPr>
        <p:spPr>
          <a:xfrm>
            <a:off x="445831" y="4746990"/>
            <a:ext cx="1173419" cy="377459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843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99B9C1-256B-4F87-821B-1AF8019C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B44D19-3928-4339-89BB-F7D0B9747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A20CAEE-C826-4513-8A96-EA5F6323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78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3BEAC12-700B-455E-B45D-FB7E2701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351E07-8F85-47A6-8EC1-D30024905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CDECAEA-DFFC-4CD3-8B0B-5B2299BE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FB53425-D0AF-440C-AD2D-64CD839A40A1}"/>
              </a:ext>
            </a:extLst>
          </p:cNvPr>
          <p:cNvSpPr txBox="1"/>
          <p:nvPr/>
        </p:nvSpPr>
        <p:spPr>
          <a:xfrm>
            <a:off x="1676400" y="5489466"/>
            <a:ext cx="199445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Mevcut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etiketler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4F661289-8875-4456-82A6-ACE26CB7DA54}"/>
              </a:ext>
            </a:extLst>
          </p:cNvPr>
          <p:cNvSpPr/>
          <p:nvPr/>
        </p:nvSpPr>
        <p:spPr>
          <a:xfrm>
            <a:off x="438150" y="2222287"/>
            <a:ext cx="11572875" cy="1892513"/>
          </a:xfrm>
          <a:prstGeom prst="rect">
            <a:avLst/>
          </a:prstGeom>
          <a:solidFill>
            <a:srgbClr val="FFFF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DBA0AD7F-0F3D-45BB-8D37-4B03ECE47195}"/>
              </a:ext>
            </a:extLst>
          </p:cNvPr>
          <p:cNvCxnSpPr>
            <a:cxnSpLocks/>
          </p:cNvCxnSpPr>
          <p:nvPr/>
        </p:nvCxnSpPr>
        <p:spPr>
          <a:xfrm flipV="1">
            <a:off x="2697480" y="4232166"/>
            <a:ext cx="0" cy="1157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160EEA5E-8225-4EC9-91B3-5B5C7B54A8D1}"/>
              </a:ext>
            </a:extLst>
          </p:cNvPr>
          <p:cNvSpPr txBox="1"/>
          <p:nvPr/>
        </p:nvSpPr>
        <p:spPr>
          <a:xfrm>
            <a:off x="6804040" y="5489466"/>
            <a:ext cx="362471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etiket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sözlük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ekleyelim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C63ABC94-184E-4F80-8A1E-4E2533CD0D81}"/>
              </a:ext>
            </a:extLst>
          </p:cNvPr>
          <p:cNvCxnSpPr>
            <a:cxnSpLocks/>
          </p:cNvCxnSpPr>
          <p:nvPr/>
        </p:nvCxnSpPr>
        <p:spPr>
          <a:xfrm flipH="1" flipV="1">
            <a:off x="1390651" y="2174081"/>
            <a:ext cx="6160769" cy="3198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8D0904C-B43C-401F-8C16-12186BCBA2AA}"/>
              </a:ext>
            </a:extLst>
          </p:cNvPr>
          <p:cNvSpPr txBox="1"/>
          <p:nvPr/>
        </p:nvSpPr>
        <p:spPr>
          <a:xfrm>
            <a:off x="6334125" y="483980"/>
            <a:ext cx="5610225" cy="28623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Taxonomy: </a:t>
            </a:r>
            <a:r>
              <a:rPr lang="en-US" dirty="0" err="1">
                <a:solidFill>
                  <a:schemeClr val="bg1"/>
                </a:solidFill>
              </a:rPr>
              <a:t>Etiketler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oluşturup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kategorize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etmenize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yarayan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modül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diğerleri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gibi</a:t>
            </a:r>
            <a:r>
              <a:rPr lang="en-US" dirty="0">
                <a:solidFill>
                  <a:schemeClr val="bg1"/>
                </a:solidFill>
              </a:rPr>
              <a:t> 8.7.7drupal </a:t>
            </a:r>
            <a:r>
              <a:rPr lang="en-US" dirty="0" err="1">
                <a:solidFill>
                  <a:schemeClr val="bg1"/>
                </a:solidFill>
              </a:rPr>
              <a:t>çekirdeğiyle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birlikte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gelir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Bu bölümde oluşturduklarınızla </a:t>
            </a:r>
            <a:r>
              <a:rPr lang="tr-TR" dirty="0" err="1">
                <a:solidFill>
                  <a:schemeClr val="bg1"/>
                </a:solidFill>
              </a:rPr>
              <a:t>database’de</a:t>
            </a:r>
            <a:r>
              <a:rPr lang="tr-TR" dirty="0">
                <a:solidFill>
                  <a:schemeClr val="bg1"/>
                </a:solidFill>
              </a:rPr>
              <a:t> içeriklere ait tablolar arası ilişkiler tanımlamış olursunuz.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(Örneğin bir ağaç yapısı şeklinde içerikleri düzenlemiş olursunuz)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B9D02045-7950-4BB4-8622-17FC7418DE38}"/>
              </a:ext>
            </a:extLst>
          </p:cNvPr>
          <p:cNvSpPr/>
          <p:nvPr/>
        </p:nvSpPr>
        <p:spPr>
          <a:xfrm>
            <a:off x="438150" y="1992658"/>
            <a:ext cx="926306" cy="21237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8535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455F56A-7349-4194-98CD-07C586EC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6E0C1D-8DD2-4887-B1C2-9C400C840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309C2D1-F537-466E-A1AE-BA6E8F40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10CEB26-8486-417E-BCFA-69405F86B358}"/>
              </a:ext>
            </a:extLst>
          </p:cNvPr>
          <p:cNvSpPr txBox="1"/>
          <p:nvPr/>
        </p:nvSpPr>
        <p:spPr>
          <a:xfrm>
            <a:off x="5991225" y="3855876"/>
            <a:ext cx="4302781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Sözlük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açıklama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bölümleri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93AC9D8C-9685-47D3-A84E-423A00DF8596}"/>
              </a:ext>
            </a:extLst>
          </p:cNvPr>
          <p:cNvCxnSpPr>
            <a:cxnSpLocks/>
          </p:cNvCxnSpPr>
          <p:nvPr/>
        </p:nvCxnSpPr>
        <p:spPr>
          <a:xfrm flipH="1" flipV="1">
            <a:off x="3746501" y="2706755"/>
            <a:ext cx="2181859" cy="1263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A5A28720-CF84-4741-B621-DFC17E5A66E0}"/>
              </a:ext>
            </a:extLst>
          </p:cNvPr>
          <p:cNvCxnSpPr>
            <a:cxnSpLocks/>
          </p:cNvCxnSpPr>
          <p:nvPr/>
        </p:nvCxnSpPr>
        <p:spPr>
          <a:xfrm flipH="1" flipV="1">
            <a:off x="3746501" y="2222287"/>
            <a:ext cx="2730499" cy="1541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EDC23B1C-61EA-4A8F-8CFE-49E66EA23786}"/>
              </a:ext>
            </a:extLst>
          </p:cNvPr>
          <p:cNvSpPr/>
          <p:nvPr/>
        </p:nvSpPr>
        <p:spPr>
          <a:xfrm>
            <a:off x="454543" y="1864825"/>
            <a:ext cx="3231632" cy="39474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DE52D80B-D5A6-479C-8128-D123B1318687}"/>
              </a:ext>
            </a:extLst>
          </p:cNvPr>
          <p:cNvSpPr/>
          <p:nvPr/>
        </p:nvSpPr>
        <p:spPr>
          <a:xfrm>
            <a:off x="454543" y="2282546"/>
            <a:ext cx="3231632" cy="383635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93054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28F47F5-C771-4B6E-88F2-98FCD807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173FD6-3C54-4F01-B7F8-DBAB8DC3E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263BDF0-5E19-4B90-ABC5-829FC354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976D443-D06B-4876-8C2F-43A7C5B287CF}"/>
              </a:ext>
            </a:extLst>
          </p:cNvPr>
          <p:cNvSpPr txBox="1"/>
          <p:nvPr/>
        </p:nvSpPr>
        <p:spPr>
          <a:xfrm>
            <a:off x="8420100" y="4972050"/>
            <a:ext cx="107593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İlerleyin.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C57D819-1B1E-45BD-8B6F-66CEC93AB5C8}"/>
              </a:ext>
            </a:extLst>
          </p:cNvPr>
          <p:cNvCxnSpPr>
            <a:cxnSpLocks/>
          </p:cNvCxnSpPr>
          <p:nvPr/>
        </p:nvCxnSpPr>
        <p:spPr>
          <a:xfrm flipH="1" flipV="1">
            <a:off x="1071563" y="2595562"/>
            <a:ext cx="7224713" cy="2338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C5730308-6F9B-4D49-BB6E-4E30A27065E0}"/>
              </a:ext>
            </a:extLst>
          </p:cNvPr>
          <p:cNvSpPr/>
          <p:nvPr/>
        </p:nvSpPr>
        <p:spPr>
          <a:xfrm>
            <a:off x="395288" y="2370483"/>
            <a:ext cx="633412" cy="22507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17506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26EAFD-4302-4B89-85CF-C54539BA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AFE6A3-A323-4005-9091-D1943C776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2186E6C-9757-491B-AF1D-021C1CE4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936C14B-2B66-48CD-A807-B8BFBFA5F753}"/>
              </a:ext>
            </a:extLst>
          </p:cNvPr>
          <p:cNvSpPr txBox="1"/>
          <p:nvPr/>
        </p:nvSpPr>
        <p:spPr>
          <a:xfrm>
            <a:off x="5626493" y="805555"/>
            <a:ext cx="6025918" cy="116955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İlişki kurmak için ebeveyn </a:t>
            </a:r>
            <a:r>
              <a:rPr lang="tr-TR" sz="1000" dirty="0" err="1">
                <a:solidFill>
                  <a:schemeClr val="bg1"/>
                </a:solidFill>
              </a:rPr>
              <a:t>term</a:t>
            </a:r>
            <a:r>
              <a:rPr lang="tr-TR" sz="1000" dirty="0">
                <a:solidFill>
                  <a:schemeClr val="bg1"/>
                </a:solidFill>
              </a:rPr>
              <a:t> seçimi</a:t>
            </a:r>
          </a:p>
          <a:p>
            <a:r>
              <a:rPr lang="tr-TR" sz="1000" dirty="0">
                <a:solidFill>
                  <a:schemeClr val="accent1">
                    <a:lumMod val="75000"/>
                  </a:schemeClr>
                </a:solidFill>
              </a:rPr>
              <a:t>----------</a:t>
            </a:r>
            <a:r>
              <a:rPr lang="tr-TR" sz="1000" b="1" dirty="0">
                <a:solidFill>
                  <a:schemeClr val="accent1">
                    <a:lumMod val="75000"/>
                  </a:schemeClr>
                </a:solidFill>
              </a:rPr>
              <a:t>Bağlantı (İlişki) Türleri Hakkında</a:t>
            </a:r>
            <a:r>
              <a:rPr lang="tr-TR" sz="1000" dirty="0">
                <a:solidFill>
                  <a:schemeClr val="accent1">
                    <a:lumMod val="75000"/>
                  </a:schemeClr>
                </a:solidFill>
              </a:rPr>
              <a:t>----------------------------------------------------------------------------------</a:t>
            </a:r>
          </a:p>
          <a:p>
            <a:r>
              <a:rPr lang="tr-TR" sz="1000" dirty="0" err="1">
                <a:solidFill>
                  <a:srgbClr val="C00000"/>
                </a:solidFill>
              </a:rPr>
              <a:t>Bkz</a:t>
            </a:r>
            <a:r>
              <a:rPr lang="tr-TR" sz="1000" dirty="0">
                <a:solidFill>
                  <a:srgbClr val="C00000"/>
                </a:solidFill>
              </a:rPr>
              <a:t>: </a:t>
            </a:r>
            <a:r>
              <a:rPr lang="tr-TR" sz="10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https://teknikakil.com/veritabani/veritabani-tasarimi/veritabaninda-iliski-turleri-bire-bir-bire-cok-coka-cok/</a:t>
            </a:r>
            <a:r>
              <a:rPr lang="tr-TR" sz="1000" dirty="0">
                <a:solidFill>
                  <a:srgbClr val="C00000"/>
                </a:solidFill>
              </a:rPr>
              <a:t> </a:t>
            </a:r>
            <a:r>
              <a:rPr lang="tr-TR" sz="1000" dirty="0">
                <a:solidFill>
                  <a:srgbClr val="002060"/>
                </a:solidFill>
              </a:rPr>
              <a:t>(Türkçe kaynak)</a:t>
            </a:r>
          </a:p>
          <a:p>
            <a:r>
              <a:rPr lang="tr-TR" sz="1000" dirty="0" err="1">
                <a:solidFill>
                  <a:srgbClr val="C00000"/>
                </a:solidFill>
              </a:rPr>
              <a:t>Bkz</a:t>
            </a:r>
            <a:r>
              <a:rPr lang="tr-TR" sz="1000" dirty="0">
                <a:solidFill>
                  <a:srgbClr val="C00000"/>
                </a:solidFill>
              </a:rPr>
              <a:t>: </a:t>
            </a:r>
            <a:r>
              <a:rPr lang="tr-TR" sz="10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https://database.guide/the-3-types-of-relationships-in-database-design/</a:t>
            </a:r>
            <a:r>
              <a:rPr lang="tr-TR" sz="1000" dirty="0">
                <a:solidFill>
                  <a:srgbClr val="C00000"/>
                </a:solidFill>
              </a:rPr>
              <a:t> </a:t>
            </a:r>
            <a:r>
              <a:rPr lang="tr-TR" sz="1000" dirty="0">
                <a:solidFill>
                  <a:srgbClr val="002060"/>
                </a:solidFill>
              </a:rPr>
              <a:t>(İngilizce kaynak)</a:t>
            </a:r>
          </a:p>
          <a:p>
            <a:endParaRPr lang="tr-TR" sz="1000" dirty="0">
              <a:solidFill>
                <a:schemeClr val="bg1"/>
              </a:solidFill>
            </a:endParaRPr>
          </a:p>
          <a:p>
            <a:r>
              <a:rPr lang="tr-TR" sz="1000" dirty="0"/>
              <a:t>(Daha önce hiç oluşturulmadığı için yalnızca </a:t>
            </a:r>
            <a:r>
              <a:rPr lang="tr-TR" sz="1000" dirty="0" err="1"/>
              <a:t>root</a:t>
            </a:r>
            <a:r>
              <a:rPr lang="tr-TR" sz="1000" dirty="0"/>
              <a:t> seçeneği mevcut)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2B000F0-213A-413C-A076-CE9DCCFC0638}"/>
              </a:ext>
            </a:extLst>
          </p:cNvPr>
          <p:cNvCxnSpPr>
            <a:cxnSpLocks/>
          </p:cNvCxnSpPr>
          <p:nvPr/>
        </p:nvCxnSpPr>
        <p:spPr>
          <a:xfrm flipH="1">
            <a:off x="1222374" y="1476430"/>
            <a:ext cx="4260591" cy="2843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C6A3EB2B-BA18-4AF3-BF30-5CDF611D72D4}"/>
              </a:ext>
            </a:extLst>
          </p:cNvPr>
          <p:cNvSpPr txBox="1"/>
          <p:nvPr/>
        </p:nvSpPr>
        <p:spPr>
          <a:xfrm>
            <a:off x="6134754" y="2163495"/>
            <a:ext cx="5286375" cy="424731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URL </a:t>
            </a:r>
            <a:r>
              <a:rPr lang="tr-T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alias</a:t>
            </a:r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Oluşturduğunuz yeni grup, kategori, terim(</a:t>
            </a:r>
            <a:r>
              <a:rPr lang="tr-TR" dirty="0" err="1"/>
              <a:t>term</a:t>
            </a:r>
            <a:r>
              <a:rPr lang="tr-TR" dirty="0">
                <a:solidFill>
                  <a:schemeClr val="bg1"/>
                </a:solidFill>
              </a:rPr>
              <a:t>) sayesinde yeni bir sayfa yaratılmaktadır. Dolayısıyla yeni sayfanın </a:t>
            </a:r>
            <a:r>
              <a:rPr lang="tr-TR" dirty="0" err="1">
                <a:solidFill>
                  <a:schemeClr val="bg1"/>
                </a:solidFill>
              </a:rPr>
              <a:t>internal</a:t>
            </a:r>
            <a:r>
              <a:rPr lang="tr-TR" dirty="0">
                <a:solidFill>
                  <a:schemeClr val="bg1"/>
                </a:solidFill>
              </a:rPr>
              <a:t> bağlantı adresi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olarak </a:t>
            </a:r>
            <a:r>
              <a:rPr lang="tr-T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taxonomy</a:t>
            </a:r>
            <a:r>
              <a:rPr lang="tr-T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term</a:t>
            </a:r>
            <a:r>
              <a:rPr lang="tr-T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/X 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(x: oluşturulan kaçıncı terim ise)</a:t>
            </a:r>
            <a:r>
              <a:rPr lang="tr-TR" dirty="0">
                <a:solidFill>
                  <a:schemeClr val="bg1"/>
                </a:solidFill>
              </a:rPr>
              <a:t> şeklinde isimlendirilir; ancak bunun yerine </a:t>
            </a:r>
            <a:r>
              <a:rPr lang="tr-TR" dirty="0" err="1">
                <a:solidFill>
                  <a:schemeClr val="bg1"/>
                </a:solidFill>
              </a:rPr>
              <a:t>url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alias</a:t>
            </a:r>
            <a:r>
              <a:rPr lang="tr-TR" dirty="0">
                <a:solidFill>
                  <a:schemeClr val="bg1"/>
                </a:solidFill>
              </a:rPr>
              <a:t> ile bu ismi değiştirebilirsiniz. </a:t>
            </a:r>
            <a:r>
              <a:rPr lang="tr-TR" dirty="0">
                <a:solidFill>
                  <a:srgbClr val="FFFF00"/>
                </a:solidFill>
              </a:rPr>
              <a:t>[örneğin /</a:t>
            </a:r>
            <a:r>
              <a:rPr lang="tr-TR" dirty="0" err="1">
                <a:solidFill>
                  <a:srgbClr val="FFFF00"/>
                </a:solidFill>
              </a:rPr>
              <a:t>temp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term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>
                <a:solidFill>
                  <a:schemeClr val="accent4">
                    <a:lumMod val="75000"/>
                  </a:schemeClr>
                </a:solidFill>
              </a:rPr>
              <a:t>(yani oluşturduğunuz terim adında)</a:t>
            </a:r>
            <a:r>
              <a:rPr lang="tr-TR" dirty="0">
                <a:solidFill>
                  <a:srgbClr val="FFFF00"/>
                </a:solidFill>
              </a:rPr>
              <a:t>]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Bu işlem yeni oluşturulan içerikler için de geçerlidir, yeni oluşturulan içerikler her seferinde artarak /node1 /node2 şeklinde ilerler. </a:t>
            </a:r>
            <a:r>
              <a:rPr lang="tr-TR" dirty="0" err="1">
                <a:solidFill>
                  <a:srgbClr val="7030A0"/>
                </a:solidFill>
              </a:rPr>
              <a:t>Bkz</a:t>
            </a:r>
            <a:r>
              <a:rPr lang="tr-TR" dirty="0">
                <a:solidFill>
                  <a:srgbClr val="7030A0"/>
                </a:solidFill>
              </a:rPr>
              <a:t>: Content/</a:t>
            </a:r>
            <a:r>
              <a:rPr lang="tr-TR" dirty="0" err="1">
                <a:solidFill>
                  <a:srgbClr val="7030A0"/>
                </a:solidFill>
              </a:rPr>
              <a:t>Add</a:t>
            </a:r>
            <a:r>
              <a:rPr lang="tr-TR" dirty="0">
                <a:solidFill>
                  <a:srgbClr val="7030A0"/>
                </a:solidFill>
              </a:rPr>
              <a:t> Content/</a:t>
            </a:r>
            <a:r>
              <a:rPr lang="tr-TR" dirty="0" err="1">
                <a:solidFill>
                  <a:srgbClr val="7030A0"/>
                </a:solidFill>
              </a:rPr>
              <a:t>Article</a:t>
            </a:r>
            <a:r>
              <a:rPr lang="tr-TR" dirty="0">
                <a:solidFill>
                  <a:srgbClr val="7030A0"/>
                </a:solidFill>
              </a:rPr>
              <a:t>/URL </a:t>
            </a:r>
            <a:r>
              <a:rPr lang="tr-TR" dirty="0" err="1">
                <a:solidFill>
                  <a:srgbClr val="7030A0"/>
                </a:solidFill>
              </a:rPr>
              <a:t>Alias</a:t>
            </a:r>
            <a:endParaRPr lang="tr-TR" dirty="0">
              <a:solidFill>
                <a:srgbClr val="7030A0"/>
              </a:solidFill>
            </a:endParaRP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2938C7C1-3EDF-4F3D-BF11-530C2294DCA1}"/>
              </a:ext>
            </a:extLst>
          </p:cNvPr>
          <p:cNvCxnSpPr>
            <a:cxnSpLocks/>
          </p:cNvCxnSpPr>
          <p:nvPr/>
        </p:nvCxnSpPr>
        <p:spPr>
          <a:xfrm flipH="1">
            <a:off x="946150" y="4040542"/>
            <a:ext cx="5019645" cy="1599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C6C10B88-24A6-43A8-BDC3-ECD96A5C8776}"/>
              </a:ext>
            </a:extLst>
          </p:cNvPr>
          <p:cNvSpPr/>
          <p:nvPr/>
        </p:nvSpPr>
        <p:spPr>
          <a:xfrm>
            <a:off x="419179" y="5611192"/>
            <a:ext cx="433309" cy="15751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ED7D3256-A7E3-4FFA-A457-2AA62DDD3800}"/>
              </a:ext>
            </a:extLst>
          </p:cNvPr>
          <p:cNvSpPr/>
          <p:nvPr/>
        </p:nvSpPr>
        <p:spPr>
          <a:xfrm>
            <a:off x="531182" y="4319933"/>
            <a:ext cx="640393" cy="73149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9998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FB0926A6-7697-4AD0-898D-3E80CCFD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Minik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Hatırlatmalar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Vol </a:t>
            </a:r>
            <a:r>
              <a:rPr lang="tr-TR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tr-TR" dirty="0"/>
          </a:p>
        </p:txBody>
      </p:sp>
      <p:pic>
        <p:nvPicPr>
          <p:cNvPr id="1028" name="Picture 4" descr="database tree diagram ile ilgili görsel sonucu">
            <a:extLst>
              <a:ext uri="{FF2B5EF4-FFF2-40B4-BE49-F238E27FC236}">
                <a16:creationId xmlns:a16="http://schemas.microsoft.com/office/drawing/2014/main" id="{99E99EC0-0D95-434B-9416-149B26CE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2276444"/>
            <a:ext cx="6555697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C278BBA-4B75-4AD9-B356-51E27DFCA1CF}"/>
              </a:ext>
            </a:extLst>
          </p:cNvPr>
          <p:cNvSpPr txBox="1"/>
          <p:nvPr/>
        </p:nvSpPr>
        <p:spPr>
          <a:xfrm>
            <a:off x="6924674" y="2276444"/>
            <a:ext cx="48768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Bu görsel üzerinde bir </a:t>
            </a:r>
            <a:r>
              <a:rPr lang="tr-TR" sz="1200" dirty="0" err="1"/>
              <a:t>kategorizasyon</a:t>
            </a:r>
            <a:r>
              <a:rPr lang="tr-TR" sz="1200" dirty="0"/>
              <a:t> yapıldığını görüyorsunuz. Bu bağlamda şunları söylemek yanlış olmayacaktır.</a:t>
            </a:r>
          </a:p>
          <a:p>
            <a:endParaRPr lang="tr-TR" sz="1200" dirty="0"/>
          </a:p>
          <a:p>
            <a:r>
              <a:rPr lang="tr-TR" sz="1200" b="1" dirty="0" err="1">
                <a:solidFill>
                  <a:srgbClr val="7030A0"/>
                </a:solidFill>
              </a:rPr>
              <a:t>Vocabulary</a:t>
            </a:r>
            <a:r>
              <a:rPr lang="tr-TR" sz="1200" b="1" dirty="0">
                <a:solidFill>
                  <a:srgbClr val="7030A0"/>
                </a:solidFill>
              </a:rPr>
              <a:t>: </a:t>
            </a:r>
            <a:r>
              <a:rPr lang="tr-TR" sz="1200" dirty="0" err="1"/>
              <a:t>Electronics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root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  <a:endParaRPr lang="tr-TR" sz="1200" dirty="0">
              <a:solidFill>
                <a:srgbClr val="00B050"/>
              </a:solidFill>
            </a:endParaRPr>
          </a:p>
          <a:p>
            <a:r>
              <a:rPr lang="tr-TR" sz="1200" b="1" dirty="0">
                <a:solidFill>
                  <a:srgbClr val="FF0000"/>
                </a:solidFill>
              </a:rPr>
              <a:t>Term1: </a:t>
            </a:r>
            <a:r>
              <a:rPr lang="tr-TR" sz="1200" dirty="0" err="1"/>
              <a:t>Televisions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Electronics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Term3: </a:t>
            </a:r>
            <a:r>
              <a:rPr lang="tr-TR" sz="1200" dirty="0" err="1"/>
              <a:t>Tube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Televisions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Term4: </a:t>
            </a:r>
            <a:r>
              <a:rPr lang="tr-TR" sz="1200" dirty="0"/>
              <a:t>LCD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Televisions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Term5:</a:t>
            </a:r>
            <a:r>
              <a:rPr lang="tr-TR" sz="1200" dirty="0">
                <a:solidFill>
                  <a:srgbClr val="FFC000"/>
                </a:solidFill>
              </a:rPr>
              <a:t> </a:t>
            </a:r>
            <a:r>
              <a:rPr lang="tr-TR" sz="1200" dirty="0" err="1"/>
              <a:t>Plasma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Televisions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b="1" dirty="0">
                <a:solidFill>
                  <a:srgbClr val="FF0000"/>
                </a:solidFill>
              </a:rPr>
              <a:t>Term2: </a:t>
            </a:r>
            <a:r>
              <a:rPr lang="tr-TR" sz="1200" dirty="0" err="1"/>
              <a:t>Portable</a:t>
            </a:r>
            <a:r>
              <a:rPr lang="tr-TR" sz="1200" dirty="0"/>
              <a:t> </a:t>
            </a:r>
            <a:r>
              <a:rPr lang="tr-TR" sz="1200" dirty="0" err="1"/>
              <a:t>Electronics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Electronics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Term6: </a:t>
            </a:r>
            <a:r>
              <a:rPr lang="tr-TR" sz="1200" dirty="0"/>
              <a:t>Mp3 </a:t>
            </a:r>
            <a:r>
              <a:rPr lang="tr-TR" sz="1200" dirty="0" err="1"/>
              <a:t>Players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Portable</a:t>
            </a:r>
            <a:r>
              <a:rPr lang="tr-TR" sz="1200" b="1" i="1" dirty="0">
                <a:solidFill>
                  <a:srgbClr val="00B050"/>
                </a:solidFill>
              </a:rPr>
              <a:t> </a:t>
            </a:r>
            <a:r>
              <a:rPr lang="tr-TR" sz="1200" b="1" i="1" dirty="0" err="1">
                <a:solidFill>
                  <a:srgbClr val="00B050"/>
                </a:solidFill>
              </a:rPr>
              <a:t>Electronics</a:t>
            </a:r>
            <a:r>
              <a:rPr lang="tr-TR" sz="1200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Term7: </a:t>
            </a:r>
            <a:r>
              <a:rPr lang="tr-TR" sz="1200" dirty="0"/>
              <a:t>CD </a:t>
            </a:r>
            <a:r>
              <a:rPr lang="tr-TR" sz="1200" dirty="0" err="1"/>
              <a:t>Players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Portable</a:t>
            </a:r>
            <a:r>
              <a:rPr lang="tr-TR" sz="1200" b="1" i="1" dirty="0">
                <a:solidFill>
                  <a:srgbClr val="00B050"/>
                </a:solidFill>
              </a:rPr>
              <a:t> </a:t>
            </a:r>
            <a:r>
              <a:rPr lang="tr-TR" sz="1200" b="1" i="1" dirty="0" err="1">
                <a:solidFill>
                  <a:srgbClr val="00B050"/>
                </a:solidFill>
              </a:rPr>
              <a:t>Electronics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Term8: </a:t>
            </a:r>
            <a:r>
              <a:rPr lang="tr-TR" sz="1200" dirty="0"/>
              <a:t>2 </a:t>
            </a:r>
            <a:r>
              <a:rPr lang="tr-TR" sz="1200" dirty="0" err="1"/>
              <a:t>Way</a:t>
            </a:r>
            <a:r>
              <a:rPr lang="tr-TR" sz="1200" dirty="0"/>
              <a:t> </a:t>
            </a:r>
            <a:r>
              <a:rPr lang="tr-TR" sz="1200" dirty="0" err="1"/>
              <a:t>Radios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Portable</a:t>
            </a:r>
            <a:r>
              <a:rPr lang="tr-TR" sz="1200" b="1" i="1" dirty="0">
                <a:solidFill>
                  <a:srgbClr val="00B050"/>
                </a:solidFill>
              </a:rPr>
              <a:t> </a:t>
            </a:r>
            <a:r>
              <a:rPr lang="tr-TR" sz="1200" b="1" i="1" dirty="0" err="1">
                <a:solidFill>
                  <a:srgbClr val="00B050"/>
                </a:solidFill>
              </a:rPr>
              <a:t>Electronics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	</a:t>
            </a:r>
            <a:r>
              <a:rPr lang="tr-TR" sz="1200" b="1" dirty="0">
                <a:solidFill>
                  <a:srgbClr val="0070C0"/>
                </a:solidFill>
              </a:rPr>
              <a:t>Term9: </a:t>
            </a:r>
            <a:r>
              <a:rPr lang="tr-TR" sz="1200" dirty="0"/>
              <a:t>Flash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Mp3 </a:t>
            </a:r>
            <a:r>
              <a:rPr lang="tr-TR" sz="1200" b="1" i="1" dirty="0" err="1">
                <a:solidFill>
                  <a:srgbClr val="00B050"/>
                </a:solidFill>
              </a:rPr>
              <a:t>Players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endParaRPr lang="tr-TR" sz="1200" b="1" i="1" dirty="0">
              <a:solidFill>
                <a:srgbClr val="00B050"/>
              </a:solidFill>
            </a:endParaRPr>
          </a:p>
          <a:p>
            <a:r>
              <a:rPr lang="tr-T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Not: </a:t>
            </a:r>
            <a:r>
              <a:rPr lang="tr-TR" sz="1200" dirty="0"/>
              <a:t>Eğer ki ‘</a:t>
            </a:r>
            <a:r>
              <a:rPr lang="tr-TR" sz="1200" dirty="0">
                <a:highlight>
                  <a:srgbClr val="808000"/>
                </a:highlight>
              </a:rPr>
              <a:t>Mp3 </a:t>
            </a:r>
            <a:r>
              <a:rPr lang="tr-TR" sz="1200" dirty="0" err="1">
                <a:highlight>
                  <a:srgbClr val="808000"/>
                </a:highlight>
              </a:rPr>
              <a:t>Players</a:t>
            </a:r>
            <a:r>
              <a:rPr lang="tr-TR" sz="1200" dirty="0"/>
              <a:t>’ terimini silmek istiyor ancak ‘Flash’ terimi kalsın istiyorsanız önce ‘</a:t>
            </a:r>
            <a:r>
              <a:rPr lang="tr-TR" sz="1200" dirty="0">
                <a:highlight>
                  <a:srgbClr val="0000FF"/>
                </a:highlight>
              </a:rPr>
              <a:t>Flash</a:t>
            </a:r>
            <a:r>
              <a:rPr lang="tr-TR" sz="1200" dirty="0"/>
              <a:t>’ teriminin </a:t>
            </a:r>
            <a:r>
              <a:rPr lang="tr-TR" sz="1200" dirty="0" err="1"/>
              <a:t>parent</a:t>
            </a:r>
            <a:r>
              <a:rPr lang="tr-TR" sz="1200" dirty="0"/>
              <a:t> değerini ‘</a:t>
            </a:r>
            <a:r>
              <a:rPr lang="tr-TR" sz="1200" dirty="0" err="1">
                <a:highlight>
                  <a:srgbClr val="FF0000"/>
                </a:highlight>
              </a:rPr>
              <a:t>Portable</a:t>
            </a:r>
            <a:r>
              <a:rPr lang="tr-TR" sz="1200" dirty="0">
                <a:highlight>
                  <a:srgbClr val="FF0000"/>
                </a:highlight>
              </a:rPr>
              <a:t> </a:t>
            </a:r>
            <a:r>
              <a:rPr lang="tr-TR" sz="1200" dirty="0" err="1">
                <a:highlight>
                  <a:srgbClr val="FF0000"/>
                </a:highlight>
              </a:rPr>
              <a:t>Electronics</a:t>
            </a:r>
            <a:r>
              <a:rPr lang="tr-TR" sz="1200" dirty="0"/>
              <a:t>’ olarak değiştirmelisiniz çünkü sildiğiniz terime bağlı tüm alt terimler de o terimle birlikte silinirler.</a:t>
            </a:r>
          </a:p>
          <a:p>
            <a:endParaRPr lang="tr-TR" sz="1200" dirty="0"/>
          </a:p>
          <a:p>
            <a:r>
              <a:rPr lang="tr-TR" sz="1200" dirty="0"/>
              <a:t>Bunu hızlı yapmak için sürükle-bırak operasyonunu kullanabilirsiniz </a:t>
            </a:r>
            <a:r>
              <a:rPr lang="tr-TR" sz="1200" dirty="0" err="1">
                <a:solidFill>
                  <a:srgbClr val="00B0F0"/>
                </a:solidFill>
              </a:rPr>
              <a:t>bkz</a:t>
            </a:r>
            <a:r>
              <a:rPr lang="tr-TR" sz="1200" dirty="0">
                <a:solidFill>
                  <a:srgbClr val="00B0F0"/>
                </a:solidFill>
              </a:rPr>
              <a:t>: </a:t>
            </a:r>
            <a:r>
              <a:rPr lang="tr-TR" sz="1200" dirty="0" err="1">
                <a:solidFill>
                  <a:srgbClr val="00B0F0"/>
                </a:solidFill>
              </a:rPr>
              <a:t>Structure</a:t>
            </a:r>
            <a:r>
              <a:rPr lang="tr-TR" sz="1200" dirty="0">
                <a:solidFill>
                  <a:srgbClr val="00B0F0"/>
                </a:solidFill>
              </a:rPr>
              <a:t>/</a:t>
            </a:r>
            <a:r>
              <a:rPr lang="tr-TR" sz="1200" dirty="0" err="1">
                <a:solidFill>
                  <a:srgbClr val="00B0F0"/>
                </a:solidFill>
              </a:rPr>
              <a:t>Taxonomy</a:t>
            </a:r>
            <a:r>
              <a:rPr lang="tr-TR" sz="1200" dirty="0">
                <a:solidFill>
                  <a:srgbClr val="00B0F0"/>
                </a:solidFill>
              </a:rPr>
              <a:t>/</a:t>
            </a:r>
            <a:r>
              <a:rPr lang="tr-TR" sz="1200" dirty="0" err="1">
                <a:solidFill>
                  <a:srgbClr val="00B0F0"/>
                </a:solidFill>
              </a:rPr>
              <a:t>Edit</a:t>
            </a:r>
            <a:r>
              <a:rPr lang="tr-TR" sz="1200" dirty="0">
                <a:solidFill>
                  <a:srgbClr val="00B0F0"/>
                </a:solidFill>
              </a:rPr>
              <a:t> </a:t>
            </a:r>
            <a:r>
              <a:rPr lang="tr-TR" sz="1200" dirty="0" err="1">
                <a:solidFill>
                  <a:srgbClr val="00B0F0"/>
                </a:solidFill>
              </a:rPr>
              <a:t>Terms</a:t>
            </a:r>
            <a:r>
              <a:rPr lang="tr-T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(Bahsi geçen </a:t>
            </a:r>
            <a:r>
              <a:rPr lang="tr-T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vocabulary</a:t>
            </a:r>
            <a:r>
              <a:rPr lang="tr-T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için)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E6E4D0BA-5A32-4257-ABDC-7AFF13949D08}"/>
              </a:ext>
            </a:extLst>
          </p:cNvPr>
          <p:cNvSpPr/>
          <p:nvPr/>
        </p:nvSpPr>
        <p:spPr>
          <a:xfrm>
            <a:off x="2914650" y="2276443"/>
            <a:ext cx="862013" cy="41198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0625AF3-1155-4279-BDFE-9F11FF8646A2}"/>
              </a:ext>
            </a:extLst>
          </p:cNvPr>
          <p:cNvSpPr/>
          <p:nvPr/>
        </p:nvSpPr>
        <p:spPr>
          <a:xfrm>
            <a:off x="1314447" y="3513414"/>
            <a:ext cx="742951" cy="38008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500037F3-3EAB-4BB5-8C63-52563147A060}"/>
              </a:ext>
            </a:extLst>
          </p:cNvPr>
          <p:cNvSpPr/>
          <p:nvPr/>
        </p:nvSpPr>
        <p:spPr>
          <a:xfrm>
            <a:off x="4772026" y="3513414"/>
            <a:ext cx="752476" cy="38008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15DFA586-ED79-4D78-B485-5509E52EADA8}"/>
              </a:ext>
            </a:extLst>
          </p:cNvPr>
          <p:cNvSpPr/>
          <p:nvPr/>
        </p:nvSpPr>
        <p:spPr>
          <a:xfrm>
            <a:off x="161926" y="4684989"/>
            <a:ext cx="761999" cy="39055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05D42614-1CD3-4C6C-9104-24079A935532}"/>
              </a:ext>
            </a:extLst>
          </p:cNvPr>
          <p:cNvSpPr/>
          <p:nvPr/>
        </p:nvSpPr>
        <p:spPr>
          <a:xfrm>
            <a:off x="1295399" y="4691338"/>
            <a:ext cx="761999" cy="380084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594B28A5-6787-421C-B0B2-06F8D537B28B}"/>
              </a:ext>
            </a:extLst>
          </p:cNvPr>
          <p:cNvSpPr/>
          <p:nvPr/>
        </p:nvSpPr>
        <p:spPr>
          <a:xfrm>
            <a:off x="2397125" y="4691338"/>
            <a:ext cx="761999" cy="39055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93540C7-99C6-4913-BDED-216BEA73ECE7}"/>
              </a:ext>
            </a:extLst>
          </p:cNvPr>
          <p:cNvSpPr/>
          <p:nvPr/>
        </p:nvSpPr>
        <p:spPr>
          <a:xfrm>
            <a:off x="3571876" y="4686884"/>
            <a:ext cx="761999" cy="39055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1A7D3F71-91EA-45F0-9606-A6DE9FBCE021}"/>
              </a:ext>
            </a:extLst>
          </p:cNvPr>
          <p:cNvSpPr/>
          <p:nvPr/>
        </p:nvSpPr>
        <p:spPr>
          <a:xfrm>
            <a:off x="3571877" y="5457763"/>
            <a:ext cx="761999" cy="390556"/>
          </a:xfrm>
          <a:prstGeom prst="rect">
            <a:avLst/>
          </a:prstGeom>
          <a:solidFill>
            <a:srgbClr val="0070C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C60D438-CBD0-4166-89CE-30D7C9A1F07F}"/>
              </a:ext>
            </a:extLst>
          </p:cNvPr>
          <p:cNvSpPr/>
          <p:nvPr/>
        </p:nvSpPr>
        <p:spPr>
          <a:xfrm>
            <a:off x="5946776" y="4694972"/>
            <a:ext cx="761999" cy="39055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BDFDB79E-3D0E-4457-914C-2DB13C9101FF}"/>
              </a:ext>
            </a:extLst>
          </p:cNvPr>
          <p:cNvSpPr/>
          <p:nvPr/>
        </p:nvSpPr>
        <p:spPr>
          <a:xfrm>
            <a:off x="4772025" y="4694972"/>
            <a:ext cx="761999" cy="39055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2482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EC62800-9A51-4F11-B23D-87096534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F7D1BA-C835-4454-96EA-12002E746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5946F93-78FF-43DB-9592-9A304095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F6B2C6C1-9106-44FA-964B-8E5FD67E1288}"/>
              </a:ext>
            </a:extLst>
          </p:cNvPr>
          <p:cNvSpPr/>
          <p:nvPr/>
        </p:nvSpPr>
        <p:spPr>
          <a:xfrm>
            <a:off x="363984" y="2006600"/>
            <a:ext cx="11009302" cy="4509610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D37DA8F-F1F2-40B4-A39D-80F934E9F116}"/>
              </a:ext>
            </a:extLst>
          </p:cNvPr>
          <p:cNvSpPr txBox="1"/>
          <p:nvPr/>
        </p:nvSpPr>
        <p:spPr>
          <a:xfrm>
            <a:off x="5889351" y="2461594"/>
            <a:ext cx="5042517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Views</a:t>
            </a:r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İçerikleri, dosyaları, blokları </a:t>
            </a:r>
            <a:r>
              <a:rPr lang="tr-TR" dirty="0" err="1">
                <a:solidFill>
                  <a:schemeClr val="bg1"/>
                </a:solidFill>
              </a:rPr>
              <a:t>vb</a:t>
            </a:r>
            <a:r>
              <a:rPr lang="tr-TR" dirty="0">
                <a:solidFill>
                  <a:schemeClr val="bg1"/>
                </a:solidFill>
              </a:rPr>
              <a:t>… varlıkları türüne göre gruplanıp bir arada gösterilmesini sağlayacağınız bir modül.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Örneğin tüm </a:t>
            </a:r>
            <a:r>
              <a:rPr lang="tr-TR" dirty="0" err="1">
                <a:solidFill>
                  <a:schemeClr val="bg1"/>
                </a:solidFill>
              </a:rPr>
              <a:t>article</a:t>
            </a:r>
            <a:r>
              <a:rPr lang="tr-TR" dirty="0">
                <a:solidFill>
                  <a:schemeClr val="bg1"/>
                </a:solidFill>
              </a:rPr>
              <a:t> türündeki içerikleri veya resim türündeki dosyaları tek bir sayfada gösterebilirsiniz.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2EFCA24-2756-47D4-B66D-8D5479CAA472}"/>
              </a:ext>
            </a:extLst>
          </p:cNvPr>
          <p:cNvSpPr txBox="1"/>
          <p:nvPr/>
        </p:nvSpPr>
        <p:spPr>
          <a:xfrm>
            <a:off x="1576342" y="1095715"/>
            <a:ext cx="525496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Kullanımda olan ve olmayan mevcut </a:t>
            </a:r>
            <a:r>
              <a:rPr lang="tr-TR" dirty="0" err="1">
                <a:solidFill>
                  <a:schemeClr val="bg1"/>
                </a:solidFill>
              </a:rPr>
              <a:t>view’lar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36A2D3A5-A7C9-47F4-A197-57C85302E4CE}"/>
              </a:ext>
            </a:extLst>
          </p:cNvPr>
          <p:cNvCxnSpPr/>
          <p:nvPr/>
        </p:nvCxnSpPr>
        <p:spPr>
          <a:xfrm>
            <a:off x="3604334" y="1580306"/>
            <a:ext cx="461639" cy="3759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2592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48F2C80-6A25-4101-BE0D-74F89AE5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0CE26F-DE8A-4699-8B38-1D909A42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1FD27E0-8DFA-4816-8D2E-94A9FD63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54F9A4A-A82E-42FC-8B84-A8D012863070}"/>
              </a:ext>
            </a:extLst>
          </p:cNvPr>
          <p:cNvSpPr txBox="1"/>
          <p:nvPr/>
        </p:nvSpPr>
        <p:spPr>
          <a:xfrm>
            <a:off x="5581650" y="1450631"/>
            <a:ext cx="1526380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Gösterilecek varlık tipi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0ED9F77D-91E3-4DAF-8154-38CEA5168DB9}"/>
              </a:ext>
            </a:extLst>
          </p:cNvPr>
          <p:cNvCxnSpPr>
            <a:cxnSpLocks/>
          </p:cNvCxnSpPr>
          <p:nvPr/>
        </p:nvCxnSpPr>
        <p:spPr>
          <a:xfrm flipH="1">
            <a:off x="1533526" y="1614501"/>
            <a:ext cx="3971783" cy="776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9C19AFDA-2DF9-4E48-BE22-EBA8A3E6DDCA}"/>
              </a:ext>
            </a:extLst>
          </p:cNvPr>
          <p:cNvSpPr txBox="1"/>
          <p:nvPr/>
        </p:nvSpPr>
        <p:spPr>
          <a:xfrm>
            <a:off x="5581650" y="1849679"/>
            <a:ext cx="2646878" cy="24622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Gösterilecek varlık tipine ait alt içerik tipi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27B2EBF0-A6E6-4A1C-9D3B-0F9D5DFD7B1E}"/>
              </a:ext>
            </a:extLst>
          </p:cNvPr>
          <p:cNvCxnSpPr>
            <a:cxnSpLocks/>
          </p:cNvCxnSpPr>
          <p:nvPr/>
        </p:nvCxnSpPr>
        <p:spPr>
          <a:xfrm flipH="1">
            <a:off x="2233614" y="1991406"/>
            <a:ext cx="3271695" cy="461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C13031-C67D-49C0-B7A1-F9A48D864DD2}"/>
              </a:ext>
            </a:extLst>
          </p:cNvPr>
          <p:cNvSpPr txBox="1"/>
          <p:nvPr/>
        </p:nvSpPr>
        <p:spPr>
          <a:xfrm>
            <a:off x="5581650" y="2728624"/>
            <a:ext cx="2061783" cy="24622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Gösterimde kullanılacak etiket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D66293B9-9537-4C38-8F42-23E5B565A0C6}"/>
              </a:ext>
            </a:extLst>
          </p:cNvPr>
          <p:cNvCxnSpPr>
            <a:cxnSpLocks/>
          </p:cNvCxnSpPr>
          <p:nvPr/>
        </p:nvCxnSpPr>
        <p:spPr>
          <a:xfrm flipH="1" flipV="1">
            <a:off x="3684234" y="2527942"/>
            <a:ext cx="1821075" cy="261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8DE514A3-3999-4B92-A1C9-D79E3CFA7A43}"/>
              </a:ext>
            </a:extLst>
          </p:cNvPr>
          <p:cNvSpPr txBox="1"/>
          <p:nvPr/>
        </p:nvSpPr>
        <p:spPr>
          <a:xfrm>
            <a:off x="5581650" y="2321967"/>
            <a:ext cx="1808508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Gösterimin sıralama biçimi</a:t>
            </a: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559A7119-4160-4724-85AD-1DA639AFB65F}"/>
              </a:ext>
            </a:extLst>
          </p:cNvPr>
          <p:cNvCxnSpPr>
            <a:cxnSpLocks/>
          </p:cNvCxnSpPr>
          <p:nvPr/>
        </p:nvCxnSpPr>
        <p:spPr>
          <a:xfrm flipH="1" flipV="1">
            <a:off x="4554244" y="2433750"/>
            <a:ext cx="951065" cy="18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9E9B2585-0E3A-4858-B358-FECE656B9555}"/>
              </a:ext>
            </a:extLst>
          </p:cNvPr>
          <p:cNvSpPr txBox="1"/>
          <p:nvPr/>
        </p:nvSpPr>
        <p:spPr>
          <a:xfrm>
            <a:off x="5581650" y="3317297"/>
            <a:ext cx="3869970" cy="24622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Gösterim için sayfa veya blok ataması veya her ikisi birden</a:t>
            </a:r>
          </a:p>
        </p:txBody>
      </p: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913C6B2B-0E20-464D-A56B-CDD55A096E7D}"/>
              </a:ext>
            </a:extLst>
          </p:cNvPr>
          <p:cNvCxnSpPr>
            <a:cxnSpLocks/>
          </p:cNvCxnSpPr>
          <p:nvPr/>
        </p:nvCxnSpPr>
        <p:spPr>
          <a:xfrm flipH="1" flipV="1">
            <a:off x="932156" y="2926988"/>
            <a:ext cx="4573153" cy="5052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2BFE0E7A-37CC-46C4-9C4C-236908C4888D}"/>
              </a:ext>
            </a:extLst>
          </p:cNvPr>
          <p:cNvCxnSpPr>
            <a:cxnSpLocks/>
          </p:cNvCxnSpPr>
          <p:nvPr/>
        </p:nvCxnSpPr>
        <p:spPr>
          <a:xfrm flipH="1">
            <a:off x="941035" y="3437233"/>
            <a:ext cx="4564274" cy="1623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FB3DF175-A680-4041-A745-1EB5E613B7EA}"/>
              </a:ext>
            </a:extLst>
          </p:cNvPr>
          <p:cNvSpPr txBox="1"/>
          <p:nvPr/>
        </p:nvSpPr>
        <p:spPr>
          <a:xfrm>
            <a:off x="5581650" y="3922430"/>
            <a:ext cx="3869970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Gösterim format ve biçimleri</a:t>
            </a:r>
          </a:p>
          <a:p>
            <a:r>
              <a:rPr lang="tr-T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tr-TR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Örn</a:t>
            </a:r>
            <a:r>
              <a:rPr lang="tr-T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Bağlantılar listesi veya ön gösterimler tablosu…)</a:t>
            </a:r>
          </a:p>
        </p:txBody>
      </p: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6964C3B2-6A3A-445D-98B9-C22FBF4068B8}"/>
              </a:ext>
            </a:extLst>
          </p:cNvPr>
          <p:cNvCxnSpPr>
            <a:cxnSpLocks/>
          </p:cNvCxnSpPr>
          <p:nvPr/>
        </p:nvCxnSpPr>
        <p:spPr>
          <a:xfrm flipH="1" flipV="1">
            <a:off x="2299317" y="3813016"/>
            <a:ext cx="3178205" cy="320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Düz Ok Bağlayıcısı 32">
            <a:extLst>
              <a:ext uri="{FF2B5EF4-FFF2-40B4-BE49-F238E27FC236}">
                <a16:creationId xmlns:a16="http://schemas.microsoft.com/office/drawing/2014/main" id="{4AF15E58-D7D5-474B-A4B6-2ABBCA6DFA61}"/>
              </a:ext>
            </a:extLst>
          </p:cNvPr>
          <p:cNvCxnSpPr/>
          <p:nvPr/>
        </p:nvCxnSpPr>
        <p:spPr>
          <a:xfrm flipH="1">
            <a:off x="1837678" y="4133700"/>
            <a:ext cx="3639844" cy="1441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1B300A28-CDAD-45AE-8C27-6E3A66B09D99}"/>
              </a:ext>
            </a:extLst>
          </p:cNvPr>
          <p:cNvSpPr txBox="1"/>
          <p:nvPr/>
        </p:nvSpPr>
        <p:spPr>
          <a:xfrm>
            <a:off x="5581650" y="4825459"/>
            <a:ext cx="5698996" cy="24622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sz="1000" dirty="0" err="1">
                <a:solidFill>
                  <a:srgbClr val="FFFF00"/>
                </a:solidFill>
              </a:rPr>
              <a:t>Rss</a:t>
            </a:r>
            <a:r>
              <a:rPr lang="tr-TR" sz="1000" dirty="0">
                <a:solidFill>
                  <a:srgbClr val="FFFF00"/>
                </a:solidFill>
              </a:rPr>
              <a:t> </a:t>
            </a:r>
            <a:r>
              <a:rPr lang="tr-TR" sz="1000" dirty="0" err="1">
                <a:solidFill>
                  <a:srgbClr val="FFFF00"/>
                </a:solidFill>
              </a:rPr>
              <a:t>Feed</a:t>
            </a:r>
            <a:r>
              <a:rPr lang="tr-TR" sz="1000" dirty="0">
                <a:solidFill>
                  <a:srgbClr val="FFFF00"/>
                </a:solidFill>
              </a:rPr>
              <a:t>: </a:t>
            </a:r>
            <a:r>
              <a:rPr lang="tr-TR" sz="1000" dirty="0">
                <a:solidFill>
                  <a:schemeClr val="bg1"/>
                </a:solidFill>
              </a:rPr>
              <a:t>Kullanıcılara, yeni eklenen içerikler hakkında haber vermenizi sağlayan bir araç.</a:t>
            </a:r>
          </a:p>
        </p:txBody>
      </p: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1A2DB6C0-AE1B-44CD-B0FF-835AC3B9FB08}"/>
              </a:ext>
            </a:extLst>
          </p:cNvPr>
          <p:cNvCxnSpPr>
            <a:cxnSpLocks/>
          </p:cNvCxnSpPr>
          <p:nvPr/>
        </p:nvCxnSpPr>
        <p:spPr>
          <a:xfrm flipH="1" flipV="1">
            <a:off x="1083076" y="4625266"/>
            <a:ext cx="4422233" cy="342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Dikdörtgen 20">
            <a:extLst>
              <a:ext uri="{FF2B5EF4-FFF2-40B4-BE49-F238E27FC236}">
                <a16:creationId xmlns:a16="http://schemas.microsoft.com/office/drawing/2014/main" id="{59E3B9F5-C69E-4883-AC99-6AF87289A8A0}"/>
              </a:ext>
            </a:extLst>
          </p:cNvPr>
          <p:cNvSpPr/>
          <p:nvPr/>
        </p:nvSpPr>
        <p:spPr>
          <a:xfrm>
            <a:off x="664368" y="2402183"/>
            <a:ext cx="869157" cy="10977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A3EAFB35-A310-4098-8DC3-6828960FA96B}"/>
              </a:ext>
            </a:extLst>
          </p:cNvPr>
          <p:cNvSpPr/>
          <p:nvPr/>
        </p:nvSpPr>
        <p:spPr>
          <a:xfrm>
            <a:off x="445831" y="2851754"/>
            <a:ext cx="486324" cy="15046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322A691F-7660-49EC-BB53-5CBB8C4BB893}"/>
              </a:ext>
            </a:extLst>
          </p:cNvPr>
          <p:cNvSpPr/>
          <p:nvPr/>
        </p:nvSpPr>
        <p:spPr>
          <a:xfrm>
            <a:off x="973885" y="3707718"/>
            <a:ext cx="1292580" cy="15046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0DBFE8BF-69AD-41B9-BB5C-A1B700D92457}"/>
              </a:ext>
            </a:extLst>
          </p:cNvPr>
          <p:cNvSpPr/>
          <p:nvPr/>
        </p:nvSpPr>
        <p:spPr>
          <a:xfrm>
            <a:off x="445831" y="4565650"/>
            <a:ext cx="637245" cy="88900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337CB675-1D6F-44E6-9859-99BE95FBDBDB}"/>
              </a:ext>
            </a:extLst>
          </p:cNvPr>
          <p:cNvSpPr/>
          <p:nvPr/>
        </p:nvSpPr>
        <p:spPr>
          <a:xfrm>
            <a:off x="454543" y="5022849"/>
            <a:ext cx="477612" cy="13130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BAC4EE2B-EF3A-419C-ADED-EDE0B85FD358}"/>
              </a:ext>
            </a:extLst>
          </p:cNvPr>
          <p:cNvSpPr/>
          <p:nvPr/>
        </p:nvSpPr>
        <p:spPr>
          <a:xfrm>
            <a:off x="973885" y="5608679"/>
            <a:ext cx="1259728" cy="144885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1DF77AAC-302C-4043-871B-3177B88CDE02}"/>
              </a:ext>
            </a:extLst>
          </p:cNvPr>
          <p:cNvSpPr/>
          <p:nvPr/>
        </p:nvSpPr>
        <p:spPr>
          <a:xfrm>
            <a:off x="1785938" y="2402183"/>
            <a:ext cx="426081" cy="109774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E206BD36-A5E5-4CDA-98C5-BE8A69D4CEF8}"/>
              </a:ext>
            </a:extLst>
          </p:cNvPr>
          <p:cNvSpPr/>
          <p:nvPr/>
        </p:nvSpPr>
        <p:spPr>
          <a:xfrm>
            <a:off x="2593099" y="2390775"/>
            <a:ext cx="1115301" cy="123471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Dikdörtgen 37">
            <a:extLst>
              <a:ext uri="{FF2B5EF4-FFF2-40B4-BE49-F238E27FC236}">
                <a16:creationId xmlns:a16="http://schemas.microsoft.com/office/drawing/2014/main" id="{B6FABFA8-5355-4278-951A-682629C3EA17}"/>
              </a:ext>
            </a:extLst>
          </p:cNvPr>
          <p:cNvSpPr/>
          <p:nvPr/>
        </p:nvSpPr>
        <p:spPr>
          <a:xfrm>
            <a:off x="4013200" y="2404147"/>
            <a:ext cx="480219" cy="10977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42385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52ACB1E-763B-4337-856C-7AF4FC6B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6A6EF5-A668-4CD8-A26F-CEB09ECCE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E8FF18D-5A6D-44E1-A7BA-720705C8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48CCB49-E081-4A81-8D5F-4CDCCFF16F47}"/>
              </a:ext>
            </a:extLst>
          </p:cNvPr>
          <p:cNvSpPr txBox="1"/>
          <p:nvPr/>
        </p:nvSpPr>
        <p:spPr>
          <a:xfrm>
            <a:off x="5595486" y="247133"/>
            <a:ext cx="4321743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Örnek olarak </a:t>
            </a:r>
            <a:r>
              <a:rPr lang="tr-TR" sz="1000" dirty="0" err="1">
                <a:solidFill>
                  <a:schemeClr val="bg1"/>
                </a:solidFill>
              </a:rPr>
              <a:t>development</a:t>
            </a:r>
            <a:r>
              <a:rPr lang="tr-TR" sz="1000" dirty="0">
                <a:solidFill>
                  <a:schemeClr val="bg1"/>
                </a:solidFill>
              </a:rPr>
              <a:t> barındaki </a:t>
            </a:r>
            <a:r>
              <a:rPr lang="tr-TR" sz="1000" dirty="0" err="1">
                <a:solidFill>
                  <a:schemeClr val="bg1"/>
                </a:solidFill>
              </a:rPr>
              <a:t>content</a:t>
            </a:r>
            <a:r>
              <a:rPr lang="tr-TR" sz="1000" dirty="0">
                <a:solidFill>
                  <a:schemeClr val="bg1"/>
                </a:solidFill>
              </a:rPr>
              <a:t> alanında bulunan içerikler için oluşturulmuş </a:t>
            </a:r>
            <a:r>
              <a:rPr lang="tr-TR" sz="1000" dirty="0" err="1">
                <a:solidFill>
                  <a:schemeClr val="bg1"/>
                </a:solidFill>
              </a:rPr>
              <a:t>default</a:t>
            </a:r>
            <a:r>
              <a:rPr lang="tr-TR" sz="1000" dirty="0">
                <a:solidFill>
                  <a:schemeClr val="bg1"/>
                </a:solidFill>
              </a:rPr>
              <a:t> </a:t>
            </a:r>
            <a:r>
              <a:rPr lang="tr-TR" sz="1000" dirty="0" err="1">
                <a:solidFill>
                  <a:schemeClr val="bg1"/>
                </a:solidFill>
              </a:rPr>
              <a:t>content</a:t>
            </a:r>
            <a:r>
              <a:rPr lang="tr-TR" sz="1000" dirty="0">
                <a:solidFill>
                  <a:schemeClr val="bg1"/>
                </a:solidFill>
              </a:rPr>
              <a:t> </a:t>
            </a:r>
            <a:r>
              <a:rPr lang="tr-TR" sz="1000" dirty="0" err="1">
                <a:solidFill>
                  <a:schemeClr val="bg1"/>
                </a:solidFill>
              </a:rPr>
              <a:t>view</a:t>
            </a:r>
            <a:r>
              <a:rPr lang="tr-TR" sz="1000" dirty="0">
                <a:solidFill>
                  <a:schemeClr val="bg1"/>
                </a:solidFill>
              </a:rPr>
              <a:t> ayarları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AEEBFB13-AFF1-437E-A688-7A385B654F50}"/>
              </a:ext>
            </a:extLst>
          </p:cNvPr>
          <p:cNvCxnSpPr/>
          <p:nvPr/>
        </p:nvCxnSpPr>
        <p:spPr>
          <a:xfrm flipH="1">
            <a:off x="895149" y="447188"/>
            <a:ext cx="4629752" cy="552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E535AAAD-A0E3-4256-94E3-C3BA8C0FEBFD}"/>
              </a:ext>
            </a:extLst>
          </p:cNvPr>
          <p:cNvSpPr/>
          <p:nvPr/>
        </p:nvSpPr>
        <p:spPr>
          <a:xfrm>
            <a:off x="423512" y="1886552"/>
            <a:ext cx="11482939" cy="43698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6B4CB624-C6AA-4856-83C1-7B45C9487F24}"/>
              </a:ext>
            </a:extLst>
          </p:cNvPr>
          <p:cNvCxnSpPr>
            <a:cxnSpLocks/>
          </p:cNvCxnSpPr>
          <p:nvPr/>
        </p:nvCxnSpPr>
        <p:spPr>
          <a:xfrm>
            <a:off x="6468177" y="731520"/>
            <a:ext cx="0" cy="1020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F95967C-752B-4386-862B-E7FAC1AB959B}"/>
              </a:ext>
            </a:extLst>
          </p:cNvPr>
          <p:cNvSpPr txBox="1"/>
          <p:nvPr/>
        </p:nvSpPr>
        <p:spPr>
          <a:xfrm>
            <a:off x="7239789" y="1193159"/>
            <a:ext cx="2678938" cy="2462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Yapılan ayarlara ait ön gösterim bölümü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6F7A4D79-97EC-48D9-912D-063479B14A65}"/>
              </a:ext>
            </a:extLst>
          </p:cNvPr>
          <p:cNvCxnSpPr/>
          <p:nvPr/>
        </p:nvCxnSpPr>
        <p:spPr>
          <a:xfrm flipH="1">
            <a:off x="1058779" y="1528984"/>
            <a:ext cx="6931841" cy="4905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CD0371BA-F33E-4EF6-9C6F-5FEF78A717B3}"/>
              </a:ext>
            </a:extLst>
          </p:cNvPr>
          <p:cNvSpPr/>
          <p:nvPr/>
        </p:nvSpPr>
        <p:spPr>
          <a:xfrm>
            <a:off x="309777" y="955186"/>
            <a:ext cx="560174" cy="109774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15AF61D2-DB61-4951-A4FC-60F60A6CECD3}"/>
              </a:ext>
            </a:extLst>
          </p:cNvPr>
          <p:cNvSpPr/>
          <p:nvPr/>
        </p:nvSpPr>
        <p:spPr>
          <a:xfrm>
            <a:off x="523875" y="6481389"/>
            <a:ext cx="498475" cy="10977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88176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498BBD3-E78B-47C4-A620-EB6B71A2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9D0F25-14F9-4D65-BC53-6B00E2D2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70B3FCE-E833-4778-B1C2-64C66AB7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DEC0250-8867-468C-BEED-CE1B8F7DBD4E}"/>
              </a:ext>
            </a:extLst>
          </p:cNvPr>
          <p:cNvSpPr txBox="1"/>
          <p:nvPr/>
        </p:nvSpPr>
        <p:spPr>
          <a:xfrm>
            <a:off x="2597236" y="3788702"/>
            <a:ext cx="1315454" cy="55399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İçerik alanına ait Baş ve Son bölge ayarları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E5E6534-4B81-4F18-BFFD-A69B22C16669}"/>
              </a:ext>
            </a:extLst>
          </p:cNvPr>
          <p:cNvCxnSpPr>
            <a:cxnSpLocks/>
          </p:cNvCxnSpPr>
          <p:nvPr/>
        </p:nvCxnSpPr>
        <p:spPr>
          <a:xfrm flipV="1">
            <a:off x="3785976" y="3621505"/>
            <a:ext cx="441361" cy="317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8ECD442F-F59C-4E48-A20D-CD0CBC67C321}"/>
              </a:ext>
            </a:extLst>
          </p:cNvPr>
          <p:cNvSpPr txBox="1"/>
          <p:nvPr/>
        </p:nvSpPr>
        <p:spPr>
          <a:xfrm>
            <a:off x="3272589" y="1341800"/>
            <a:ext cx="2577950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Gösterim biçimi ve o biçime ait ayarlar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90271124-41BE-4FF5-A00F-BFE77964D618}"/>
              </a:ext>
            </a:extLst>
          </p:cNvPr>
          <p:cNvCxnSpPr>
            <a:cxnSpLocks/>
          </p:cNvCxnSpPr>
          <p:nvPr/>
        </p:nvCxnSpPr>
        <p:spPr>
          <a:xfrm flipH="1">
            <a:off x="1742172" y="1635296"/>
            <a:ext cx="2021307" cy="1275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3A68FB51-9633-4759-9255-A4DE5A4BFBB1}"/>
              </a:ext>
            </a:extLst>
          </p:cNvPr>
          <p:cNvSpPr txBox="1"/>
          <p:nvPr/>
        </p:nvSpPr>
        <p:spPr>
          <a:xfrm>
            <a:off x="3272589" y="2099175"/>
            <a:ext cx="1909497" cy="24622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İçeriğe ait alanların kontrolü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FFCA8569-A356-476A-9C66-70A954A7149A}"/>
              </a:ext>
            </a:extLst>
          </p:cNvPr>
          <p:cNvCxnSpPr>
            <a:cxnSpLocks/>
          </p:cNvCxnSpPr>
          <p:nvPr/>
        </p:nvCxnSpPr>
        <p:spPr>
          <a:xfrm flipH="1">
            <a:off x="2300438" y="2392670"/>
            <a:ext cx="1205842" cy="843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0E89A74-975D-4480-9E45-EE29D713A348}"/>
              </a:ext>
            </a:extLst>
          </p:cNvPr>
          <p:cNvSpPr txBox="1"/>
          <p:nvPr/>
        </p:nvSpPr>
        <p:spPr>
          <a:xfrm>
            <a:off x="3272589" y="5788771"/>
            <a:ext cx="1749197" cy="24622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Filtre ve sıralama kriterleri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988D6AC5-CEED-4996-96D8-ECF08BC803A7}"/>
              </a:ext>
            </a:extLst>
          </p:cNvPr>
          <p:cNvCxnSpPr>
            <a:cxnSpLocks/>
          </p:cNvCxnSpPr>
          <p:nvPr/>
        </p:nvCxnSpPr>
        <p:spPr>
          <a:xfrm flipH="1" flipV="1">
            <a:off x="1407889" y="5788771"/>
            <a:ext cx="1749198" cy="117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6E84D06C-32E5-4B36-BF98-EB2ABF5A88C7}"/>
              </a:ext>
            </a:extLst>
          </p:cNvPr>
          <p:cNvCxnSpPr>
            <a:cxnSpLocks/>
          </p:cNvCxnSpPr>
          <p:nvPr/>
        </p:nvCxnSpPr>
        <p:spPr>
          <a:xfrm flipH="1" flipV="1">
            <a:off x="2300438" y="5471014"/>
            <a:ext cx="856648" cy="435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Dikdörtgen 25">
            <a:extLst>
              <a:ext uri="{FF2B5EF4-FFF2-40B4-BE49-F238E27FC236}">
                <a16:creationId xmlns:a16="http://schemas.microsoft.com/office/drawing/2014/main" id="{E51F4B12-7094-4705-898C-B32A699D31A9}"/>
              </a:ext>
            </a:extLst>
          </p:cNvPr>
          <p:cNvSpPr/>
          <p:nvPr/>
        </p:nvSpPr>
        <p:spPr>
          <a:xfrm>
            <a:off x="539015" y="2926081"/>
            <a:ext cx="1186590" cy="34545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5D97E7C6-D54C-4C5E-8745-8BB3EC87027F}"/>
              </a:ext>
            </a:extLst>
          </p:cNvPr>
          <p:cNvSpPr/>
          <p:nvPr/>
        </p:nvSpPr>
        <p:spPr>
          <a:xfrm>
            <a:off x="539015" y="3318811"/>
            <a:ext cx="1645920" cy="120400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253725AB-3528-4BF3-8F29-5D8573289C6E}"/>
              </a:ext>
            </a:extLst>
          </p:cNvPr>
          <p:cNvSpPr/>
          <p:nvPr/>
        </p:nvSpPr>
        <p:spPr>
          <a:xfrm>
            <a:off x="548073" y="4570090"/>
            <a:ext cx="1636862" cy="90092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740C2314-96C2-44A6-B938-8BFAF54DCB63}"/>
              </a:ext>
            </a:extLst>
          </p:cNvPr>
          <p:cNvSpPr/>
          <p:nvPr/>
        </p:nvSpPr>
        <p:spPr>
          <a:xfrm>
            <a:off x="539015" y="5518288"/>
            <a:ext cx="789271" cy="38501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C1B79067-D30C-4D7E-8145-43265E6DF4B8}"/>
              </a:ext>
            </a:extLst>
          </p:cNvPr>
          <p:cNvSpPr/>
          <p:nvPr/>
        </p:nvSpPr>
        <p:spPr>
          <a:xfrm>
            <a:off x="4322882" y="3271536"/>
            <a:ext cx="545392" cy="385011"/>
          </a:xfrm>
          <a:prstGeom prst="rect">
            <a:avLst/>
          </a:prstGeom>
          <a:solidFill>
            <a:schemeClr val="accent3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FBF93CF9-4FC9-4A03-80DC-2B86EC740BA3}"/>
              </a:ext>
            </a:extLst>
          </p:cNvPr>
          <p:cNvSpPr txBox="1"/>
          <p:nvPr/>
        </p:nvSpPr>
        <p:spPr>
          <a:xfrm>
            <a:off x="6285297" y="1619907"/>
            <a:ext cx="2021306" cy="553998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İçeriklerin bulunduğu sayfaya ait konum, ulaşım, menü bilgileri</a:t>
            </a:r>
          </a:p>
        </p:txBody>
      </p: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9D812B4D-C3BE-47D0-91DC-C40C35F54354}"/>
              </a:ext>
            </a:extLst>
          </p:cNvPr>
          <p:cNvCxnSpPr/>
          <p:nvPr/>
        </p:nvCxnSpPr>
        <p:spPr>
          <a:xfrm flipH="1">
            <a:off x="5746282" y="2020017"/>
            <a:ext cx="539015" cy="511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Dikdörtgen 40">
            <a:extLst>
              <a:ext uri="{FF2B5EF4-FFF2-40B4-BE49-F238E27FC236}">
                <a16:creationId xmlns:a16="http://schemas.microsoft.com/office/drawing/2014/main" id="{D2556E87-417A-4D8B-87D4-D7510AAF2C55}"/>
              </a:ext>
            </a:extLst>
          </p:cNvPr>
          <p:cNvSpPr/>
          <p:nvPr/>
        </p:nvSpPr>
        <p:spPr>
          <a:xfrm>
            <a:off x="4325555" y="2627833"/>
            <a:ext cx="2556507" cy="608661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63FC5569-0E7A-4341-9360-9C1EF173279C}"/>
              </a:ext>
            </a:extLst>
          </p:cNvPr>
          <p:cNvSpPr txBox="1"/>
          <p:nvPr/>
        </p:nvSpPr>
        <p:spPr>
          <a:xfrm>
            <a:off x="2597236" y="4729636"/>
            <a:ext cx="1749197" cy="4001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İçeriğe erişilememesi durumundaki davranış</a:t>
            </a:r>
          </a:p>
        </p:txBody>
      </p: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F2B59273-4963-4E63-9899-62AD961C884F}"/>
              </a:ext>
            </a:extLst>
          </p:cNvPr>
          <p:cNvCxnSpPr>
            <a:cxnSpLocks/>
          </p:cNvCxnSpPr>
          <p:nvPr/>
        </p:nvCxnSpPr>
        <p:spPr>
          <a:xfrm flipV="1">
            <a:off x="3676851" y="4005700"/>
            <a:ext cx="550486" cy="652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Dikdörtgen 44">
            <a:extLst>
              <a:ext uri="{FF2B5EF4-FFF2-40B4-BE49-F238E27FC236}">
                <a16:creationId xmlns:a16="http://schemas.microsoft.com/office/drawing/2014/main" id="{DD1399FE-F51A-45DB-A5E5-D30ED429D041}"/>
              </a:ext>
            </a:extLst>
          </p:cNvPr>
          <p:cNvSpPr/>
          <p:nvPr/>
        </p:nvSpPr>
        <p:spPr>
          <a:xfrm>
            <a:off x="4322882" y="3691588"/>
            <a:ext cx="2135670" cy="278327"/>
          </a:xfrm>
          <a:prstGeom prst="rect">
            <a:avLst/>
          </a:prstGeom>
          <a:solidFill>
            <a:schemeClr val="accent4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79D56301-C7C7-4CFD-BD3C-C0CECA40A9E8}"/>
              </a:ext>
            </a:extLst>
          </p:cNvPr>
          <p:cNvSpPr txBox="1"/>
          <p:nvPr/>
        </p:nvSpPr>
        <p:spPr>
          <a:xfrm>
            <a:off x="4323817" y="5071528"/>
            <a:ext cx="1636862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İçeriklerin bulunduğu sayfanın biçimi</a:t>
            </a:r>
          </a:p>
        </p:txBody>
      </p:sp>
      <p:cxnSp>
        <p:nvCxnSpPr>
          <p:cNvPr id="49" name="Düz Ok Bağlayıcısı 48">
            <a:extLst>
              <a:ext uri="{FF2B5EF4-FFF2-40B4-BE49-F238E27FC236}">
                <a16:creationId xmlns:a16="http://schemas.microsoft.com/office/drawing/2014/main" id="{779C66FD-F655-4E61-8B7E-5F2158463245}"/>
              </a:ext>
            </a:extLst>
          </p:cNvPr>
          <p:cNvCxnSpPr/>
          <p:nvPr/>
        </p:nvCxnSpPr>
        <p:spPr>
          <a:xfrm flipV="1">
            <a:off x="4638812" y="4570090"/>
            <a:ext cx="0" cy="447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Dikdörtgen 49">
            <a:extLst>
              <a:ext uri="{FF2B5EF4-FFF2-40B4-BE49-F238E27FC236}">
                <a16:creationId xmlns:a16="http://schemas.microsoft.com/office/drawing/2014/main" id="{CF006577-4ED4-4955-AA81-AB4361DE44D3}"/>
              </a:ext>
            </a:extLst>
          </p:cNvPr>
          <p:cNvSpPr/>
          <p:nvPr/>
        </p:nvSpPr>
        <p:spPr>
          <a:xfrm>
            <a:off x="4322882" y="4027495"/>
            <a:ext cx="2135650" cy="488855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9D0395B0-FAEE-4265-8B93-9A12BF0AF3C8}"/>
              </a:ext>
            </a:extLst>
          </p:cNvPr>
          <p:cNvSpPr txBox="1"/>
          <p:nvPr/>
        </p:nvSpPr>
        <p:spPr>
          <a:xfrm>
            <a:off x="7155347" y="2167292"/>
            <a:ext cx="3673075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Normal filtreden farkı, kıyas değerini elle değil belli bir tipten programlanarak alır</a:t>
            </a:r>
          </a:p>
        </p:txBody>
      </p:sp>
      <p:cxnSp>
        <p:nvCxnSpPr>
          <p:cNvPr id="53" name="Düz Ok Bağlayıcısı 52">
            <a:extLst>
              <a:ext uri="{FF2B5EF4-FFF2-40B4-BE49-F238E27FC236}">
                <a16:creationId xmlns:a16="http://schemas.microsoft.com/office/drawing/2014/main" id="{E36340F5-B46C-4537-85EA-CBB937FCD39E}"/>
              </a:ext>
            </a:extLst>
          </p:cNvPr>
          <p:cNvCxnSpPr/>
          <p:nvPr/>
        </p:nvCxnSpPr>
        <p:spPr>
          <a:xfrm>
            <a:off x="7960093" y="2627833"/>
            <a:ext cx="231006" cy="2240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Dikdörtgen 53">
            <a:extLst>
              <a:ext uri="{FF2B5EF4-FFF2-40B4-BE49-F238E27FC236}">
                <a16:creationId xmlns:a16="http://schemas.microsoft.com/office/drawing/2014/main" id="{4A2FF36A-9023-42C2-8EA3-FB66813021BA}"/>
              </a:ext>
            </a:extLst>
          </p:cNvPr>
          <p:cNvSpPr/>
          <p:nvPr/>
        </p:nvSpPr>
        <p:spPr>
          <a:xfrm>
            <a:off x="8191099" y="2851880"/>
            <a:ext cx="3673075" cy="17810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405EB1BC-D9DD-4893-80CD-11B2B5D33571}"/>
              </a:ext>
            </a:extLst>
          </p:cNvPr>
          <p:cNvSpPr txBox="1"/>
          <p:nvPr/>
        </p:nvSpPr>
        <p:spPr>
          <a:xfrm>
            <a:off x="5257024" y="3304428"/>
            <a:ext cx="1749197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İçerik tablosuna ait ilişkiler</a:t>
            </a:r>
          </a:p>
        </p:txBody>
      </p:sp>
      <p:cxnSp>
        <p:nvCxnSpPr>
          <p:cNvPr id="59" name="Düz Ok Bağlayıcısı 58">
            <a:extLst>
              <a:ext uri="{FF2B5EF4-FFF2-40B4-BE49-F238E27FC236}">
                <a16:creationId xmlns:a16="http://schemas.microsoft.com/office/drawing/2014/main" id="{A4F4A634-DD31-4EE4-B671-60F5D9CB78F7}"/>
              </a:ext>
            </a:extLst>
          </p:cNvPr>
          <p:cNvCxnSpPr/>
          <p:nvPr/>
        </p:nvCxnSpPr>
        <p:spPr>
          <a:xfrm flipV="1">
            <a:off x="7155347" y="3251345"/>
            <a:ext cx="920249" cy="14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Dikdörtgen 59">
            <a:extLst>
              <a:ext uri="{FF2B5EF4-FFF2-40B4-BE49-F238E27FC236}">
                <a16:creationId xmlns:a16="http://schemas.microsoft.com/office/drawing/2014/main" id="{5D2B1F86-1231-46F1-846B-AFBF4D4D7649}"/>
              </a:ext>
            </a:extLst>
          </p:cNvPr>
          <p:cNvSpPr/>
          <p:nvPr/>
        </p:nvSpPr>
        <p:spPr>
          <a:xfrm>
            <a:off x="8191099" y="3054151"/>
            <a:ext cx="3673075" cy="317900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EDA956E-3CE2-41E6-A6D1-FF8C16F5A370}"/>
              </a:ext>
            </a:extLst>
          </p:cNvPr>
          <p:cNvSpPr txBox="1"/>
          <p:nvPr/>
        </p:nvSpPr>
        <p:spPr>
          <a:xfrm>
            <a:off x="6285297" y="5559824"/>
            <a:ext cx="2919260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Kullanıcılara daha ayrıntılı filtreleme sunmak adına </a:t>
            </a:r>
            <a:r>
              <a:rPr lang="tr-TR" sz="1000" dirty="0" err="1">
                <a:solidFill>
                  <a:schemeClr val="bg1"/>
                </a:solidFill>
              </a:rPr>
              <a:t>exposed</a:t>
            </a:r>
            <a:r>
              <a:rPr lang="tr-TR" sz="1000" dirty="0">
                <a:solidFill>
                  <a:schemeClr val="bg1"/>
                </a:solidFill>
              </a:rPr>
              <a:t> form kullanabilirsiniz.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55B1CAD9-D2D9-4254-B2BD-21B09FC04F25}"/>
              </a:ext>
            </a:extLst>
          </p:cNvPr>
          <p:cNvCxnSpPr>
            <a:cxnSpLocks/>
          </p:cNvCxnSpPr>
          <p:nvPr/>
        </p:nvCxnSpPr>
        <p:spPr>
          <a:xfrm flipV="1">
            <a:off x="6882062" y="3895354"/>
            <a:ext cx="1303051" cy="1622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Dikdörtgen 38">
            <a:extLst>
              <a:ext uri="{FF2B5EF4-FFF2-40B4-BE49-F238E27FC236}">
                <a16:creationId xmlns:a16="http://schemas.microsoft.com/office/drawing/2014/main" id="{8848C902-DE47-4BAB-AD33-EE4FBDAED9A4}"/>
              </a:ext>
            </a:extLst>
          </p:cNvPr>
          <p:cNvSpPr/>
          <p:nvPr/>
        </p:nvSpPr>
        <p:spPr>
          <a:xfrm>
            <a:off x="8185113" y="3405102"/>
            <a:ext cx="3673075" cy="49025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Dikdörtgen 42">
            <a:extLst>
              <a:ext uri="{FF2B5EF4-FFF2-40B4-BE49-F238E27FC236}">
                <a16:creationId xmlns:a16="http://schemas.microsoft.com/office/drawing/2014/main" id="{DEE0E004-02A5-4EB7-9B73-95C6400D747F}"/>
              </a:ext>
            </a:extLst>
          </p:cNvPr>
          <p:cNvSpPr/>
          <p:nvPr/>
        </p:nvSpPr>
        <p:spPr>
          <a:xfrm>
            <a:off x="8185112" y="3928404"/>
            <a:ext cx="3673075" cy="153028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6B61637A-521B-44C4-85E2-517A20B5BA1E}"/>
              </a:ext>
            </a:extLst>
          </p:cNvPr>
          <p:cNvSpPr txBox="1"/>
          <p:nvPr/>
        </p:nvSpPr>
        <p:spPr>
          <a:xfrm>
            <a:off x="9272740" y="6035988"/>
            <a:ext cx="2919260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Ve diğer gelişmiş ayarlar…</a:t>
            </a: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F19B805E-8B1B-4FDD-AD16-3239C453CC66}"/>
              </a:ext>
            </a:extLst>
          </p:cNvPr>
          <p:cNvCxnSpPr/>
          <p:nvPr/>
        </p:nvCxnSpPr>
        <p:spPr>
          <a:xfrm flipV="1">
            <a:off x="10366218" y="5518288"/>
            <a:ext cx="0" cy="4416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2337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D7B2EA8-3239-4C4F-B0F9-AC3F907C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ECB81E-F48E-4CF3-A9FE-B14502CC3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5BBB66E-51BC-416C-9839-6632EC6C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09380DA-177F-42FA-B184-15E1B4C63B3A}"/>
              </a:ext>
            </a:extLst>
          </p:cNvPr>
          <p:cNvSpPr txBox="1"/>
          <p:nvPr/>
        </p:nvSpPr>
        <p:spPr>
          <a:xfrm>
            <a:off x="6897727" y="3908372"/>
            <a:ext cx="4884916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Websitenizin</a:t>
            </a:r>
            <a:r>
              <a:rPr lang="tr-TR" dirty="0">
                <a:solidFill>
                  <a:schemeClr val="bg1"/>
                </a:solidFill>
              </a:rPr>
              <a:t> genel görünümünü özelleştirmek için tema değiştirebilir veya yeni temalar indirebilirsiniz.</a:t>
            </a:r>
            <a:r>
              <a:rPr lang="tr-TR" dirty="0"/>
              <a:t> 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A120C96D-74DF-4607-9EFC-3248A3DBBBFA}"/>
              </a:ext>
            </a:extLst>
          </p:cNvPr>
          <p:cNvCxnSpPr>
            <a:cxnSpLocks/>
          </p:cNvCxnSpPr>
          <p:nvPr/>
        </p:nvCxnSpPr>
        <p:spPr>
          <a:xfrm flipH="1" flipV="1">
            <a:off x="1484769" y="2598345"/>
            <a:ext cx="5412958" cy="1771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A5F3FFF8-0FAC-4EB1-AC13-FC7155CAE452}"/>
              </a:ext>
            </a:extLst>
          </p:cNvPr>
          <p:cNvSpPr txBox="1"/>
          <p:nvPr/>
        </p:nvSpPr>
        <p:spPr>
          <a:xfrm>
            <a:off x="6897727" y="2222287"/>
            <a:ext cx="370286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Herhangi bir güncelleme olup olmadığını elle kontrol edebilirsiniz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07942022-28AB-4016-B330-44A64E2A5406}"/>
              </a:ext>
            </a:extLst>
          </p:cNvPr>
          <p:cNvCxnSpPr/>
          <p:nvPr/>
        </p:nvCxnSpPr>
        <p:spPr>
          <a:xfrm flipH="1" flipV="1">
            <a:off x="1484769" y="1874067"/>
            <a:ext cx="5323437" cy="809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3737BFE-68C9-480D-A91E-724C0A834AEC}"/>
              </a:ext>
            </a:extLst>
          </p:cNvPr>
          <p:cNvSpPr txBox="1"/>
          <p:nvPr/>
        </p:nvSpPr>
        <p:spPr>
          <a:xfrm>
            <a:off x="6897727" y="718098"/>
            <a:ext cx="422898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Temalara ait veya global görünüm ayarlarına buradan ulaşın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19B94BB9-2C4A-49B2-9E62-F57D85A1D0D2}"/>
              </a:ext>
            </a:extLst>
          </p:cNvPr>
          <p:cNvCxnSpPr/>
          <p:nvPr/>
        </p:nvCxnSpPr>
        <p:spPr>
          <a:xfrm flipH="1">
            <a:off x="2199992" y="999202"/>
            <a:ext cx="4608214" cy="689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44F8C31E-A824-46A6-978D-9DC5CCCCBB39}"/>
              </a:ext>
            </a:extLst>
          </p:cNvPr>
          <p:cNvSpPr/>
          <p:nvPr/>
        </p:nvSpPr>
        <p:spPr>
          <a:xfrm>
            <a:off x="1508125" y="1633661"/>
            <a:ext cx="665956" cy="231164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11DE111-5507-4937-BFBE-DB34D59F4519}"/>
              </a:ext>
            </a:extLst>
          </p:cNvPr>
          <p:cNvSpPr/>
          <p:nvPr/>
        </p:nvSpPr>
        <p:spPr>
          <a:xfrm>
            <a:off x="911225" y="1633662"/>
            <a:ext cx="596900" cy="23116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E26A2D05-0256-41CF-9212-2B888EB3C007}"/>
              </a:ext>
            </a:extLst>
          </p:cNvPr>
          <p:cNvSpPr/>
          <p:nvPr/>
        </p:nvSpPr>
        <p:spPr>
          <a:xfrm>
            <a:off x="435768" y="2518864"/>
            <a:ext cx="1040607" cy="20052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09945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klif">
  <a:themeElements>
    <a:clrScheme name="Teklif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Teklif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klif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TM02900722[[fn=İyon Toplantı Odası]]</Template>
  <TotalTime>8223</TotalTime>
  <Words>3953</Words>
  <Application>Microsoft Office PowerPoint</Application>
  <PresentationFormat>Geniş ekran</PresentationFormat>
  <Paragraphs>497</Paragraphs>
  <Slides>201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201</vt:i4>
      </vt:variant>
    </vt:vector>
  </HeadingPairs>
  <TitlesOfParts>
    <vt:vector size="207" baseType="lpstr">
      <vt:lpstr>Calibri</vt:lpstr>
      <vt:lpstr>Calibri Light</vt:lpstr>
      <vt:lpstr>Century Gothic</vt:lpstr>
      <vt:lpstr>Wingdings 2</vt:lpstr>
      <vt:lpstr>HDOfficeLightV0</vt:lpstr>
      <vt:lpstr>Teklif</vt:lpstr>
      <vt:lpstr>DRUPAL’IN TANIMI VE KURULUMU</vt:lpstr>
      <vt:lpstr>Drupal Nedir?</vt:lpstr>
      <vt:lpstr>Diğer İçerik Yönetim Sistemleri</vt:lpstr>
      <vt:lpstr>PowerPoint Sunusu</vt:lpstr>
      <vt:lpstr>Acquia’da Drupal Kurulumu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Yerel Diske Kurulum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Minik Notlar ve Hatırlatmalar Vol 1</vt:lpstr>
      <vt:lpstr>Drupal Kullanım Rehberi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Minik Notlar ve Hatırlatmalar Vol 2</vt:lpstr>
      <vt:lpstr>PowerPoint Sunusu</vt:lpstr>
      <vt:lpstr>PowerPoint Sunusu</vt:lpstr>
      <vt:lpstr>PowerPoint Sunusu</vt:lpstr>
      <vt:lpstr>Minik Notlar ve Hatırlatmalar Vol 3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Minik Notlar ve Hatırlatmalar Vol 4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GÜNCELLEME</vt:lpstr>
      <vt:lpstr>PowerPoint Sunusu</vt:lpstr>
      <vt:lpstr>1</vt:lpstr>
      <vt:lpstr>2</vt:lpstr>
      <vt:lpstr>3</vt:lpstr>
      <vt:lpstr>4</vt:lpstr>
      <vt:lpstr>5</vt:lpstr>
      <vt:lpstr>PowerPoint Sunusu</vt:lpstr>
      <vt:lpstr>PowerPoint Sunusu</vt:lpstr>
      <vt:lpstr>6</vt:lpstr>
      <vt:lpstr>7</vt:lpstr>
      <vt:lpstr>PowerPoint Sunusu</vt:lpstr>
      <vt:lpstr>8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 Uygulamaların Test Edilmesi</dc:title>
  <dc:creator>Royal</dc:creator>
  <cp:lastModifiedBy>Royal</cp:lastModifiedBy>
  <cp:revision>1171</cp:revision>
  <dcterms:created xsi:type="dcterms:W3CDTF">2019-08-06T12:21:21Z</dcterms:created>
  <dcterms:modified xsi:type="dcterms:W3CDTF">2019-09-27T08:24:40Z</dcterms:modified>
</cp:coreProperties>
</file>